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71" r:id="rId4"/>
    <p:sldId id="266" r:id="rId5"/>
    <p:sldId id="268" r:id="rId6"/>
    <p:sldId id="267" r:id="rId7"/>
    <p:sldId id="272" r:id="rId8"/>
    <p:sldId id="273" r:id="rId9"/>
    <p:sldId id="274" r:id="rId10"/>
    <p:sldId id="275" r:id="rId11"/>
    <p:sldId id="270" r:id="rId12"/>
    <p:sldId id="265" r:id="rId13"/>
    <p:sldId id="269" r:id="rId14"/>
    <p:sldId id="258" r:id="rId15"/>
    <p:sldId id="263" r:id="rId1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07" autoAdjust="0"/>
    <p:restoredTop sz="94660"/>
  </p:normalViewPr>
  <p:slideViewPr>
    <p:cSldViewPr snapToGrid="0">
      <p:cViewPr varScale="1">
        <p:scale>
          <a:sx n="55" d="100"/>
          <a:sy n="55" d="100"/>
        </p:scale>
        <p:origin x="102" y="12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82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954021-71AC-47A1-B4A2-75CA30F1B919}" type="datetimeFigureOut">
              <a:rPr lang="ko-KR" altLang="en-US" smtClean="0"/>
              <a:t>2023-06-23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18353AF-873F-F7D5-8923-5CBC7F4B9F8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304C0C-53BC-4EBF-8A90-56002EEE20E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68140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23D7B5-5AD3-00CF-7F33-FECD0A4A06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D1F3BD3-4745-0D8E-7043-C865838BEB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81BFAE9-62C9-1C86-D990-416A66FCEC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C459B5-949F-413E-B6D4-59AC1D307B99}" type="datetime1">
              <a:rPr lang="ko-KR" altLang="en-US" smtClean="0"/>
              <a:t>2023-06-23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A6FB632-48D6-8753-BB39-6B32B78F44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AF8CF59-0832-AC95-9DCE-6B061F9ED2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A9F51C-9C27-496B-9AE9-11A102434E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95037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9E3D6A-816A-BC68-C0B7-A9A87308A2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3C106EC-956E-5C5C-A9AE-FBC861B339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8EFAC0A-38C6-41F1-C354-0A92D8DB81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2508D-B3E2-4FA9-98CE-D0C2B6F3560A}" type="datetime1">
              <a:rPr lang="ko-KR" altLang="en-US" smtClean="0"/>
              <a:t>2023-06-23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E716850-1148-9236-5EE8-51397552FE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EFDC951-5C48-AAAA-1366-00A6EE67EC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A9F51C-9C27-496B-9AE9-11A102434E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47594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A2FC494-FA19-7EA3-3608-0C77D345910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3F92373-9A92-D508-242F-288D4C6EAE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CEDCD86-1773-43D7-1C3A-32AAFFB672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FF562B-3548-4B68-8B91-64627A7717E8}" type="datetime1">
              <a:rPr lang="ko-KR" altLang="en-US" smtClean="0"/>
              <a:t>2023-06-23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5ADA869-2086-41DB-DD35-897242CC18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66938FA-6F13-335C-B432-89A8E72374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A9F51C-9C27-496B-9AE9-11A102434E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6668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F0B034A9-8CB5-BE80-D2AC-13FFF193773C}"/>
              </a:ext>
            </a:extLst>
          </p:cNvPr>
          <p:cNvSpPr/>
          <p:nvPr userDrawn="1"/>
        </p:nvSpPr>
        <p:spPr>
          <a:xfrm>
            <a:off x="0" y="0"/>
            <a:ext cx="106532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C8CCF50-97DB-F1EC-3BE4-CE37406B76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7159" y="363716"/>
            <a:ext cx="10160479" cy="730430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FA427F8-6C4A-38A9-1B40-4484370A40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7159" y="1549579"/>
            <a:ext cx="10160479" cy="4351338"/>
          </a:xfrm>
        </p:spPr>
        <p:txBody>
          <a:bodyPr/>
          <a:lstStyle>
            <a:lvl1pPr>
              <a:defRPr sz="2400"/>
            </a:lvl1pPr>
            <a:lvl2pPr>
              <a:defRPr sz="1800"/>
            </a:lvl2pPr>
            <a:lvl3pPr>
              <a:defRPr sz="1600"/>
            </a:lvl3pPr>
            <a:lvl4pPr>
              <a:defRPr sz="1200"/>
            </a:lvl4pPr>
            <a:lvl5pPr>
              <a:defRPr sz="1000"/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453CDED-D35C-FB36-643D-B63268C45B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83A51-0C4F-41E3-BC67-8EBE1AC903FA}" type="datetime1">
              <a:rPr lang="ko-KR" altLang="en-US" smtClean="0"/>
              <a:t>2023-06-23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1EADBA4-AD35-1AFC-E53F-BB90075D6A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3468957-2D62-F5D2-111F-EB618A04B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93680" y="6356350"/>
            <a:ext cx="2743200" cy="365125"/>
          </a:xfrm>
        </p:spPr>
        <p:txBody>
          <a:bodyPr/>
          <a:lstStyle/>
          <a:p>
            <a:fld id="{17A9F51C-9C27-496B-9AE9-11A102434E16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C491C22-4553-545D-4793-5A71BA0042AC}"/>
              </a:ext>
            </a:extLst>
          </p:cNvPr>
          <p:cNvCxnSpPr/>
          <p:nvPr userDrawn="1"/>
        </p:nvCxnSpPr>
        <p:spPr>
          <a:xfrm>
            <a:off x="0" y="1099457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90188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E1A329-A4E7-C3C4-B24B-AC81E0C858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5DEDFC3-D553-A575-F58D-762E263AA9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E94F227-6CC6-5401-B0C3-F53D2A7440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4453F-40BC-4065-ACC6-F7F22DE071F9}" type="datetime1">
              <a:rPr lang="ko-KR" altLang="en-US" smtClean="0"/>
              <a:t>2023-06-23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10A36F2-9D73-7E37-5895-42BA5E9080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0A5F853-A109-10E0-60F0-22294BE85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A9F51C-9C27-496B-9AE9-11A102434E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31067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E87275-60F2-C94D-4CEC-F850AFC0E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B54DB67-0897-DF3C-1643-47851DA601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274AB8C-BA88-302E-943B-37C324B744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2E91F0A-8584-F8AC-7AFB-9BB5D40702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EC3B80-1F32-4230-919B-F7513C78C26A}" type="datetime1">
              <a:rPr lang="ko-KR" altLang="en-US" smtClean="0"/>
              <a:t>2023-06-23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6FE9675-6EDE-4345-C838-C39E6A49DE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04B6A40-60D1-691F-B1E2-947643EA02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A9F51C-9C27-496B-9AE9-11A102434E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90339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0E5711-59A7-6436-2769-D8E73823D3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049B624-05E8-14FC-A047-E19DB11D5D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992F8A9-50BE-F206-ED16-D9455F6210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99EC608-1BB9-64F0-16E5-EF1C6785661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0EC3614-F502-A4FE-E4E4-DDF1B58BF4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DDF7578-341D-BAB7-7405-AE597626B0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EB6DB-5E4C-463B-9128-97F4E338D07C}" type="datetime1">
              <a:rPr lang="ko-KR" altLang="en-US" smtClean="0"/>
              <a:t>2023-06-23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AC9E223-29B8-3E25-8B63-D312A8DF8A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AD55DC0-6E2F-64B8-4399-7D0A079EF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A9F51C-9C27-496B-9AE9-11A102434E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10149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CCC144-DEAB-AA46-AEEA-A72E4EA16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C05EE78-1636-EDA4-93C1-9368BFD6B8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4E808F-F469-4805-9825-FC825A166708}" type="datetime1">
              <a:rPr lang="ko-KR" altLang="en-US" smtClean="0"/>
              <a:t>2023-06-23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9CC3109-9343-0425-A2C1-2A353A9FD6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0AEEE98-2972-496E-AC28-2E2F8FA0C7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A9F51C-9C27-496B-9AE9-11A102434E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96824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F608912-6B4B-315F-305D-51F9C555E1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5D2B1-C169-41B5-BFA8-FC2F03B51B3E}" type="datetime1">
              <a:rPr lang="ko-KR" altLang="en-US" smtClean="0"/>
              <a:t>2023-06-23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94DF269-B983-A525-FD24-0CEA1DFA6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DC5A969-A7DD-AB78-E4F9-C1101379A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A9F51C-9C27-496B-9AE9-11A102434E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74045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2FAFF0-0813-3468-0CD7-0E7101D16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14E8917-B9C5-012F-3584-831487BEB8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EF5BBDB-034B-CF10-46CE-A032D34E85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D4B3F1A-60DF-A965-FB61-DE20CAC71C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E7CA06-62B6-4C73-8A94-831E5D706B70}" type="datetime1">
              <a:rPr lang="ko-KR" altLang="en-US" smtClean="0"/>
              <a:t>2023-06-23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AD4ACAB-086C-6B58-626E-3E46400E6E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1501E80-9DD8-3F67-372C-792ABF356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A9F51C-9C27-496B-9AE9-11A102434E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13962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DB623E-2AE7-3CD1-25BB-314723026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E7C29CF-3A49-CC25-5192-D809BD48683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646CBEE-DF1D-EA40-9F29-3D644A633D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F0EA9A6-9C2C-571C-8E74-0D6937A4F5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721796-B7BA-4A3B-A16C-E16B82180E3F}" type="datetime1">
              <a:rPr lang="ko-KR" altLang="en-US" smtClean="0"/>
              <a:t>2023-06-23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9B1CAE6-74C9-FC0F-D886-13ADC72BEC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126D28A-A130-70B9-72D8-69F48A68BD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A9F51C-9C27-496B-9AE9-11A102434E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62935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651EB63-39B8-CDAC-4D75-F3E9BD5961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8DDFD8B-0568-7CEE-3E1E-81332C0B04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F0A5A78-87F6-BCB4-0136-A0CFBB33AA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D75D49-09A6-4BD2-B2F9-38FF43453393}" type="datetime1">
              <a:rPr lang="ko-KR" altLang="en-US" smtClean="0"/>
              <a:t>2023-06-23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04B69EC-3923-3484-A8F3-075460666C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006A28F-D8D8-3F3F-62A5-3B19584C30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A9F51C-9C27-496B-9AE9-11A102434E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96356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EE97C4-C57E-6D08-B708-8BE43FF45B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11347"/>
            <a:ext cx="9144000" cy="2387600"/>
          </a:xfrm>
        </p:spPr>
        <p:txBody>
          <a:bodyPr>
            <a:normAutofit/>
          </a:bodyPr>
          <a:lstStyle/>
          <a:p>
            <a:r>
              <a:rPr lang="en-US" altLang="ko-KR" sz="4800" b="1" dirty="0"/>
              <a:t>Project</a:t>
            </a:r>
            <a:r>
              <a:rPr lang="ko-KR" altLang="en-US" sz="4800" b="1" dirty="0"/>
              <a:t> </a:t>
            </a:r>
            <a:r>
              <a:rPr lang="ko-KR" altLang="en-US" sz="4800" b="1" dirty="0" err="1"/>
              <a:t>슬라임</a:t>
            </a:r>
            <a:r>
              <a:rPr lang="en-US" altLang="ko-KR" sz="4800" b="1" dirty="0"/>
              <a:t>(</a:t>
            </a:r>
            <a:r>
              <a:rPr lang="ko-KR" altLang="en-US" sz="4800" b="1" dirty="0"/>
              <a:t>가제</a:t>
            </a:r>
            <a:r>
              <a:rPr lang="en-US" altLang="ko-KR" sz="4800" b="1" dirty="0"/>
              <a:t>)</a:t>
            </a:r>
            <a:endParaRPr lang="ko-KR" altLang="en-US" sz="4800" b="1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A5B104E-DAF1-3DAD-3990-CC3E20E966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60322" y="4600099"/>
            <a:ext cx="4261338" cy="1655762"/>
          </a:xfrm>
        </p:spPr>
        <p:txBody>
          <a:bodyPr>
            <a:normAutofit lnSpcReduction="10000"/>
          </a:bodyPr>
          <a:lstStyle/>
          <a:p>
            <a:r>
              <a:rPr lang="ko-KR" altLang="en-US" sz="1800" dirty="0"/>
              <a:t>팀 지도</a:t>
            </a:r>
            <a:r>
              <a:rPr lang="en-US" altLang="ko-KR" sz="1800" dirty="0"/>
              <a:t>:</a:t>
            </a:r>
            <a:r>
              <a:rPr lang="ko-KR" altLang="en-US" sz="1800" dirty="0"/>
              <a:t> 이형구 교수</a:t>
            </a:r>
            <a:br>
              <a:rPr lang="en-US" altLang="ko-KR" sz="1800" dirty="0"/>
            </a:br>
            <a:endParaRPr lang="en-US" altLang="ko-KR" sz="1800" dirty="0"/>
          </a:p>
          <a:p>
            <a:r>
              <a:rPr lang="en-US" altLang="ko-KR" sz="1800" dirty="0"/>
              <a:t>2019184001 </a:t>
            </a:r>
            <a:r>
              <a:rPr lang="ko-KR" altLang="en-US" sz="1800" dirty="0"/>
              <a:t>고윤범</a:t>
            </a:r>
            <a:endParaRPr lang="en-US" altLang="ko-KR" sz="1800" dirty="0"/>
          </a:p>
          <a:p>
            <a:r>
              <a:rPr lang="en-US" altLang="ko-KR" sz="1800" dirty="0"/>
              <a:t>2019184009 </a:t>
            </a:r>
            <a:r>
              <a:rPr lang="ko-KR" altLang="en-US" sz="1800" dirty="0" err="1"/>
              <a:t>노창현</a:t>
            </a:r>
            <a:endParaRPr lang="en-US" altLang="ko-KR" sz="1800" dirty="0"/>
          </a:p>
          <a:p>
            <a:r>
              <a:rPr lang="en-US" altLang="ko-KR" sz="1800" dirty="0"/>
              <a:t>2019184018 </a:t>
            </a:r>
            <a:r>
              <a:rPr lang="ko-KR" altLang="en-US" sz="1800" dirty="0"/>
              <a:t>양재성</a:t>
            </a:r>
          </a:p>
        </p:txBody>
      </p:sp>
      <p:sp>
        <p:nvSpPr>
          <p:cNvPr id="4" name="부제목 2">
            <a:extLst>
              <a:ext uri="{FF2B5EF4-FFF2-40B4-BE49-F238E27FC236}">
                <a16:creationId xmlns:a16="http://schemas.microsoft.com/office/drawing/2014/main" id="{EC5DF628-6F8B-59C2-3C8D-A478A22C55D0}"/>
              </a:ext>
            </a:extLst>
          </p:cNvPr>
          <p:cNvSpPr txBox="1">
            <a:spLocks/>
          </p:cNvSpPr>
          <p:nvPr/>
        </p:nvSpPr>
        <p:spPr>
          <a:xfrm>
            <a:off x="287216" y="4336329"/>
            <a:ext cx="4261338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F62F1EC2-AB0D-7410-DCE3-3EF9D7607F25}"/>
              </a:ext>
            </a:extLst>
          </p:cNvPr>
          <p:cNvSpPr txBox="1">
            <a:spLocks/>
          </p:cNvSpPr>
          <p:nvPr/>
        </p:nvSpPr>
        <p:spPr>
          <a:xfrm>
            <a:off x="1524000" y="3699030"/>
            <a:ext cx="9144000" cy="46581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dirty="0"/>
              <a:t>2023</a:t>
            </a:r>
            <a:r>
              <a:rPr lang="ko-KR" altLang="en-US" sz="2400" dirty="0"/>
              <a:t>년도 졸업작품 제안서</a:t>
            </a:r>
          </a:p>
        </p:txBody>
      </p:sp>
    </p:spTree>
    <p:extLst>
      <p:ext uri="{BB962C8B-B14F-4D97-AF65-F5344CB8AC3E}">
        <p14:creationId xmlns:p14="http://schemas.microsoft.com/office/powerpoint/2010/main" val="5187015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66C6206-7546-BDD7-C92A-7692EF125A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A9F51C-9C27-496B-9AE9-11A102434E16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8940CFFF-0A4E-7700-A278-955F9D8AAC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7159" y="363716"/>
            <a:ext cx="10160479" cy="730430"/>
          </a:xfrm>
        </p:spPr>
        <p:txBody>
          <a:bodyPr>
            <a:normAutofit/>
          </a:bodyPr>
          <a:lstStyle/>
          <a:p>
            <a:r>
              <a:rPr lang="ko-KR" altLang="en-US" b="1" dirty="0"/>
              <a:t>개인별 준비 현황</a:t>
            </a:r>
            <a:endParaRPr lang="en-US" altLang="ko-KR" b="1" dirty="0"/>
          </a:p>
        </p:txBody>
      </p:sp>
      <p:graphicFrame>
        <p:nvGraphicFramePr>
          <p:cNvPr id="4" name="Google Shape;127;p5">
            <a:extLst>
              <a:ext uri="{FF2B5EF4-FFF2-40B4-BE49-F238E27FC236}">
                <a16:creationId xmlns:a16="http://schemas.microsoft.com/office/drawing/2014/main" id="{7496CEFA-53B2-68B2-D1AA-E080E75378F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74239008"/>
              </p:ext>
            </p:extLst>
          </p:nvPr>
        </p:nvGraphicFramePr>
        <p:xfrm>
          <a:off x="1416810" y="1812201"/>
          <a:ext cx="10090828" cy="3679826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2509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6973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70106">
                  <a:extLst>
                    <a:ext uri="{9D8B030D-6E8A-4147-A177-3AD203B41FA5}">
                      <a16:colId xmlns:a16="http://schemas.microsoft.com/office/drawing/2014/main" val="3207164259"/>
                    </a:ext>
                  </a:extLst>
                </a:gridCol>
              </a:tblGrid>
              <a:tr h="69385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b="1" u="none" strike="noStrike" cap="none" dirty="0">
                          <a:solidFill>
                            <a:schemeClr val="lt1"/>
                          </a:solidFill>
                        </a:rPr>
                        <a:t> </a:t>
                      </a:r>
                      <a:r>
                        <a:rPr lang="ko-KR" altLang="en-US" sz="1800" b="1" u="none" strike="noStrike" cap="none" dirty="0">
                          <a:solidFill>
                            <a:schemeClr val="lt1"/>
                          </a:solidFill>
                        </a:rPr>
                        <a:t>고윤범</a:t>
                      </a:r>
                      <a:endParaRPr sz="1800" b="1" i="0" u="none" strike="noStrike" cap="none" dirty="0">
                        <a:solidFill>
                          <a:schemeClr val="lt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17780" marR="17780" marT="1778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800" b="1" u="none" strike="noStrike" cap="none" dirty="0" err="1">
                          <a:solidFill>
                            <a:schemeClr val="lt1"/>
                          </a:solidFill>
                        </a:rPr>
                        <a:t>노창현</a:t>
                      </a:r>
                      <a:endParaRPr sz="1800" b="1" i="0" u="none" strike="noStrike" cap="none" dirty="0">
                        <a:solidFill>
                          <a:schemeClr val="lt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17780" marR="17780" marT="1778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800" b="1" i="0" u="none" strike="noStrike" cap="none" dirty="0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양재성</a:t>
                      </a:r>
                      <a:endParaRPr sz="1800" b="1" i="0" u="none" strike="noStrike" cap="none" dirty="0">
                        <a:solidFill>
                          <a:schemeClr val="lt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17780" marR="17780" marT="1778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85967">
                <a:tc>
                  <a:txBody>
                    <a:bodyPr/>
                    <a:lstStyle/>
                    <a:p>
                      <a:pPr marL="742950" marR="0" lvl="1" indent="-2857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lang="en-US" altLang="ko-KR" sz="1500" u="none" strike="noStrike" cap="none" dirty="0"/>
                        <a:t>C,</a:t>
                      </a:r>
                      <a:r>
                        <a:rPr lang="ko-KR" altLang="en-US" sz="1500" u="none" strike="noStrike" cap="none" dirty="0"/>
                        <a:t> </a:t>
                      </a:r>
                      <a:r>
                        <a:rPr lang="en-US" altLang="ko-KR" sz="1500" u="none" strike="noStrike" cap="none" dirty="0"/>
                        <a:t>C++</a:t>
                      </a:r>
                      <a:r>
                        <a:rPr lang="ko-KR" altLang="en-US" sz="1500" u="none" strike="noStrike" cap="none" dirty="0"/>
                        <a:t> 프로그래밍 수강</a:t>
                      </a:r>
                      <a:endParaRPr lang="en-US" altLang="ko-KR" sz="1500" u="none" strike="noStrike" cap="none" dirty="0"/>
                    </a:p>
                    <a:p>
                      <a:pPr marL="742950" marR="0" lvl="1" indent="-2857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lang="en-US" sz="1500" b="0" i="0" u="none" strike="noStrike" cap="none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STL </a:t>
                      </a:r>
                      <a:r>
                        <a:rPr lang="ko-KR" altLang="en-US" sz="1500" b="0" i="0" u="none" strike="noStrike" cap="none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수강</a:t>
                      </a:r>
                      <a:endParaRPr lang="en-US" altLang="ko-KR" sz="1500" b="0" i="0" u="none" strike="noStrike" cap="none" dirty="0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742950" marR="0" lvl="1" indent="-2857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lang="en-US" altLang="ko-KR" sz="1500" b="0" i="0" u="none" strike="noStrike" cap="none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3D</a:t>
                      </a:r>
                      <a:r>
                        <a:rPr lang="ko-KR" altLang="en-US" sz="1500" b="0" i="0" u="none" strike="noStrike" cap="none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모델링</a:t>
                      </a:r>
                      <a:r>
                        <a:rPr lang="en-US" altLang="ko-KR" sz="1500" b="0" i="0" u="none" strike="noStrike" cap="none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1, 2 </a:t>
                      </a:r>
                      <a:r>
                        <a:rPr lang="ko-KR" altLang="en-US" sz="1500" b="0" i="0" u="none" strike="noStrike" cap="none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수강</a:t>
                      </a:r>
                      <a:endParaRPr lang="en-US" altLang="ko-KR" sz="1500" b="0" i="0" u="none" strike="noStrike" cap="none" dirty="0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742950" marR="0" lvl="1" indent="-2857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500" b="0" i="0" u="none" strike="noStrike" cap="none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선형대수학</a:t>
                      </a:r>
                      <a:r>
                        <a:rPr lang="en-US" altLang="ko-KR" sz="1500" b="0" i="0" u="none" strike="noStrike" cap="none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, </a:t>
                      </a:r>
                      <a:r>
                        <a:rPr lang="ko-KR" altLang="en-US" sz="1500" b="0" i="0" u="none" strike="noStrike" cap="none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게임수학 수강</a:t>
                      </a:r>
                      <a:endParaRPr lang="en-US" altLang="ko-KR" sz="1500" b="0" i="0" u="none" strike="noStrike" cap="none" dirty="0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285750" marR="0" lvl="0" indent="-28575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endParaRPr sz="1500" b="0" i="0" u="none" strike="noStrike" cap="none" dirty="0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17780" marR="17780" marT="1778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742950" marR="0" lvl="1" indent="-2857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lang="en-US" altLang="ko-KR" sz="1500" u="none" strike="noStrike" cap="none" dirty="0"/>
                        <a:t>C,</a:t>
                      </a:r>
                      <a:r>
                        <a:rPr lang="ko-KR" altLang="en-US" sz="1500" u="none" strike="noStrike" cap="none" dirty="0"/>
                        <a:t> </a:t>
                      </a:r>
                      <a:r>
                        <a:rPr lang="en-US" altLang="ko-KR" sz="1500" u="none" strike="noStrike" cap="none" dirty="0"/>
                        <a:t>C++</a:t>
                      </a:r>
                      <a:r>
                        <a:rPr lang="ko-KR" altLang="en-US" sz="1500" u="none" strike="noStrike" cap="none" dirty="0"/>
                        <a:t> 프로그래밍 수강</a:t>
                      </a:r>
                      <a:endParaRPr lang="en-US" altLang="ko-KR" sz="1500" u="none" strike="noStrike" cap="none" dirty="0"/>
                    </a:p>
                    <a:p>
                      <a:pPr marL="742950" marR="0" lvl="1" indent="-2857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lang="en-US" altLang="ko-KR" sz="1500" b="0" i="0" u="none" strike="noStrike" cap="none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3D</a:t>
                      </a:r>
                      <a:r>
                        <a:rPr lang="ko-KR" altLang="en-US" sz="1500" b="0" i="0" u="none" strike="noStrike" cap="none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모델링</a:t>
                      </a:r>
                      <a:r>
                        <a:rPr lang="en-US" altLang="ko-KR" sz="1500" b="0" i="0" u="none" strike="noStrike" cap="none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 </a:t>
                      </a:r>
                      <a:r>
                        <a:rPr lang="ko-KR" altLang="en-US" sz="1500" b="0" i="0" u="none" strike="noStrike" cap="none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수강</a:t>
                      </a:r>
                      <a:endParaRPr lang="en-US" altLang="ko-KR" sz="1500" b="0" i="0" u="none" strike="noStrike" cap="none" dirty="0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742950" marR="0" lvl="1" indent="-2857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500" b="0" i="0" u="none" strike="noStrike" cap="none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선형대수학</a:t>
                      </a:r>
                      <a:r>
                        <a:rPr lang="en-US" altLang="ko-KR" sz="1500" b="0" i="0" u="none" strike="noStrike" cap="none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, </a:t>
                      </a:r>
                      <a:r>
                        <a:rPr lang="ko-KR" altLang="en-US" sz="1500" b="0" i="0" u="none" strike="noStrike" cap="none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게임수학 수강</a:t>
                      </a:r>
                      <a:endParaRPr lang="en-US" altLang="ko-KR" sz="1500" b="0" i="0" u="none" strike="noStrike" cap="none" dirty="0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457200" marR="0" lvl="1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endParaRPr lang="ko-KR" altLang="en-US" sz="1500" b="0" i="0" u="none" strike="noStrike" cap="none" dirty="0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17780" marR="17780" marT="1778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742950" marR="0" lvl="1" indent="-2857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lang="en-US" altLang="ko-KR" sz="1500" u="none" strike="noStrike" cap="none" dirty="0"/>
                        <a:t>C,</a:t>
                      </a:r>
                      <a:r>
                        <a:rPr lang="ko-KR" altLang="en-US" sz="1500" u="none" strike="noStrike" cap="none" dirty="0"/>
                        <a:t> </a:t>
                      </a:r>
                      <a:r>
                        <a:rPr lang="en-US" altLang="ko-KR" sz="1500" u="none" strike="noStrike" cap="none" dirty="0"/>
                        <a:t>C++</a:t>
                      </a:r>
                      <a:r>
                        <a:rPr lang="ko-KR" altLang="en-US" sz="1500" u="none" strike="noStrike" cap="none" dirty="0"/>
                        <a:t> 프로그래밍 수강</a:t>
                      </a:r>
                      <a:endParaRPr lang="en-US" altLang="ko-KR" sz="1500" u="none" strike="noStrike" cap="none" dirty="0"/>
                    </a:p>
                    <a:p>
                      <a:pPr marL="742950" marR="0" lvl="1" indent="-2857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lang="en-US" altLang="ko-KR" sz="1500" b="0" i="0" u="none" strike="noStrike" cap="none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STL </a:t>
                      </a:r>
                      <a:r>
                        <a:rPr lang="ko-KR" altLang="en-US" sz="1500" b="0" i="0" u="none" strike="noStrike" cap="none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수강</a:t>
                      </a:r>
                      <a:endParaRPr lang="en-US" altLang="ko-KR" sz="1500" b="0" i="0" u="none" strike="noStrike" cap="none" dirty="0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742950" marR="0" lvl="1" indent="-2857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500" b="0" i="0" u="none" strike="noStrike" cap="none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선형대수학</a:t>
                      </a:r>
                      <a:r>
                        <a:rPr lang="en-US" altLang="ko-KR" sz="1500" b="0" i="0" u="none" strike="noStrike" cap="none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, </a:t>
                      </a:r>
                      <a:r>
                        <a:rPr lang="ko-KR" altLang="en-US" sz="1500" b="0" i="0" u="none" strike="noStrike" cap="none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게임수학 수강</a:t>
                      </a:r>
                      <a:endParaRPr lang="en-US" altLang="ko-KR" sz="1500" b="0" i="0" u="none" strike="noStrike" cap="none" dirty="0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457200" marR="0" lvl="1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endParaRPr lang="en-US" altLang="ko-KR" sz="1500" b="0" i="0" u="none" strike="noStrike" cap="none" dirty="0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17780" marR="17780" marT="1778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934519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66C6206-7546-BDD7-C92A-7692EF125A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A9F51C-9C27-496B-9AE9-11A102434E16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8940CFFF-0A4E-7700-A278-955F9D8AAC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7159" y="363716"/>
            <a:ext cx="10160479" cy="730430"/>
          </a:xfrm>
        </p:spPr>
        <p:txBody>
          <a:bodyPr>
            <a:normAutofit/>
          </a:bodyPr>
          <a:lstStyle/>
          <a:p>
            <a:r>
              <a:rPr lang="ko-KR" altLang="en-US" b="1" dirty="0"/>
              <a:t>타 게임과의 비교</a:t>
            </a:r>
            <a:endParaRPr lang="en-US" altLang="ko-KR" b="1" dirty="0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3F39E5A8-2E1B-E47B-43DA-E4D510710E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7159" y="1411644"/>
            <a:ext cx="10555872" cy="4944706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참고 게임의 </a:t>
            </a:r>
            <a:r>
              <a:rPr lang="ko-KR" altLang="en-US" dirty="0" err="1"/>
              <a:t>카툰</a:t>
            </a:r>
            <a:r>
              <a:rPr lang="ko-KR" altLang="en-US" dirty="0"/>
              <a:t> </a:t>
            </a:r>
            <a:r>
              <a:rPr lang="ko-KR" altLang="en-US" b="1" dirty="0">
                <a:highlight>
                  <a:srgbClr val="FFFF00"/>
                </a:highlight>
              </a:rPr>
              <a:t>그래픽을 개선한다</a:t>
            </a:r>
            <a:r>
              <a:rPr lang="en-US" altLang="ko-KR" b="1" dirty="0">
                <a:highlight>
                  <a:srgbClr val="FFFF00"/>
                </a:highlight>
              </a:rPr>
              <a:t>.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반투명한 </a:t>
            </a:r>
            <a:r>
              <a:rPr lang="ko-KR" altLang="en-US" dirty="0" err="1"/>
              <a:t>슬라임</a:t>
            </a:r>
            <a:r>
              <a:rPr lang="ko-KR" altLang="en-US" dirty="0"/>
              <a:t> 표현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빨아들이기 상호작용에 의한 오브젝트들의 </a:t>
            </a:r>
            <a:br>
              <a:rPr lang="en-US" altLang="ko-KR" dirty="0"/>
            </a:br>
            <a:r>
              <a:rPr lang="ko-KR" altLang="en-US" dirty="0"/>
              <a:t>저항과 흔들림 애니메이션 추가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빨려 들어가는 오브젝트의 형태 왜곡 구현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오브젝트 재질에 따른 </a:t>
            </a:r>
            <a:r>
              <a:rPr lang="en-US" altLang="ko-KR" dirty="0"/>
              <a:t>PBR </a:t>
            </a:r>
            <a:r>
              <a:rPr lang="ko-KR" altLang="en-US" dirty="0"/>
              <a:t>적용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참고 게임의 </a:t>
            </a:r>
            <a:r>
              <a:rPr lang="ko-KR" altLang="en-US" b="1" dirty="0">
                <a:highlight>
                  <a:srgbClr val="FFFF00"/>
                </a:highlight>
              </a:rPr>
              <a:t>진행방식을 퍼즐 게임으로 </a:t>
            </a:r>
            <a:r>
              <a:rPr lang="ko-KR" altLang="en-US" dirty="0"/>
              <a:t>변형한다</a:t>
            </a:r>
            <a:r>
              <a:rPr lang="en-US" altLang="ko-KR" dirty="0"/>
              <a:t>.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원작 게임은 </a:t>
            </a:r>
            <a:r>
              <a:rPr lang="ko-KR" altLang="en-US" dirty="0" err="1"/>
              <a:t>슬라임을</a:t>
            </a:r>
            <a:r>
              <a:rPr lang="ko-KR" altLang="en-US" dirty="0"/>
              <a:t> 키우며 자원을 채집하는 시뮬레이션 게임이다</a:t>
            </a:r>
            <a:r>
              <a:rPr lang="en-US" altLang="ko-KR" dirty="0"/>
              <a:t>.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제작할 게임은 빨아들이고 쏘는 </a:t>
            </a:r>
            <a:r>
              <a:rPr lang="ko-KR" altLang="en-US" dirty="0" err="1"/>
              <a:t>기믹을</a:t>
            </a:r>
            <a:r>
              <a:rPr lang="ko-KR" altLang="en-US" dirty="0"/>
              <a:t> 활용한 퍼즐을 해결하며</a:t>
            </a:r>
            <a:r>
              <a:rPr lang="en-US" altLang="ko-KR" dirty="0"/>
              <a:t>,</a:t>
            </a:r>
            <a:r>
              <a:rPr lang="ko-KR" altLang="en-US" dirty="0"/>
              <a:t> 스토리를 진행하는 게임이다</a:t>
            </a:r>
            <a:r>
              <a:rPr lang="en-US" altLang="ko-KR" dirty="0"/>
              <a:t>.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687190E1-4685-E270-E361-9E3CE2808F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1225" y="1776814"/>
            <a:ext cx="4246413" cy="2388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64D4F3C-4116-C168-BAAC-ADCC12B80F42}"/>
              </a:ext>
            </a:extLst>
          </p:cNvPr>
          <p:cNvSpPr txBox="1"/>
          <p:nvPr/>
        </p:nvSpPr>
        <p:spPr>
          <a:xfrm>
            <a:off x="7214190" y="4165419"/>
            <a:ext cx="4688841" cy="3924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ko-KR" sz="105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&lt;</a:t>
            </a:r>
            <a:r>
              <a:rPr lang="en-US" altLang="ko-KR" sz="105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slime rancher steam </a:t>
            </a:r>
            <a:r>
              <a:rPr lang="ko-KR" altLang="en-US" sz="105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프로모션 스크린샷</a:t>
            </a:r>
            <a:r>
              <a:rPr lang="ko-KR" altLang="ko-KR" sz="105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&gt;</a:t>
            </a:r>
            <a:endParaRPr lang="en-US" altLang="ko-KR" sz="1050" dirty="0"/>
          </a:p>
          <a:p>
            <a:r>
              <a:rPr lang="en-US" altLang="ko-KR" sz="900" dirty="0"/>
              <a:t>https://store.steampowered.com/app/433340/Slime_Rancher/</a:t>
            </a:r>
          </a:p>
        </p:txBody>
      </p:sp>
    </p:spTree>
    <p:extLst>
      <p:ext uri="{BB962C8B-B14F-4D97-AF65-F5344CB8AC3E}">
        <p14:creationId xmlns:p14="http://schemas.microsoft.com/office/powerpoint/2010/main" val="5763816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1797914C-A45B-7B23-770B-BDA1C227B466}"/>
              </a:ext>
            </a:extLst>
          </p:cNvPr>
          <p:cNvSpPr/>
          <p:nvPr/>
        </p:nvSpPr>
        <p:spPr>
          <a:xfrm>
            <a:off x="4670847" y="2736502"/>
            <a:ext cx="4935985" cy="138499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ko-KR" altLang="en-US" sz="2800" cap="none" spc="0" dirty="0" err="1">
                <a:ln w="0"/>
                <a:solidFill>
                  <a:schemeClr val="tx1"/>
                </a:solidFill>
              </a:rPr>
              <a:t>고윤범</a:t>
            </a:r>
            <a:r>
              <a:rPr lang="ko-KR" altLang="en-US" sz="2800" cap="none" spc="0" dirty="0">
                <a:ln w="0"/>
                <a:solidFill>
                  <a:schemeClr val="tx1"/>
                </a:solidFill>
              </a:rPr>
              <a:t> </a:t>
            </a:r>
            <a:r>
              <a:rPr lang="en-US" altLang="ko-KR" sz="2800" cap="none" spc="0" dirty="0">
                <a:ln w="0"/>
                <a:solidFill>
                  <a:schemeClr val="tx1"/>
                </a:solidFill>
              </a:rPr>
              <a:t>– </a:t>
            </a:r>
            <a:r>
              <a:rPr lang="ko-KR" altLang="en-US" sz="2800" cap="none" spc="0" dirty="0">
                <a:ln w="0"/>
                <a:solidFill>
                  <a:schemeClr val="tx1"/>
                </a:solidFill>
              </a:rPr>
              <a:t>서버 프로그래밍</a:t>
            </a:r>
          </a:p>
          <a:p>
            <a:r>
              <a:rPr lang="ko-KR" altLang="en-US" sz="2800" cap="none" spc="0" dirty="0">
                <a:ln w="0"/>
                <a:solidFill>
                  <a:schemeClr val="tx1"/>
                </a:solidFill>
              </a:rPr>
              <a:t>노창현 </a:t>
            </a:r>
            <a:r>
              <a:rPr lang="en-US" altLang="ko-KR" sz="2800" cap="none" spc="0" dirty="0">
                <a:ln w="0"/>
                <a:solidFill>
                  <a:schemeClr val="tx1"/>
                </a:solidFill>
              </a:rPr>
              <a:t>- </a:t>
            </a:r>
            <a:r>
              <a:rPr lang="ko-KR" altLang="en-US" sz="2800" cap="none" spc="0" dirty="0">
                <a:ln w="0"/>
                <a:solidFill>
                  <a:schemeClr val="tx1"/>
                </a:solidFill>
              </a:rPr>
              <a:t>모델링</a:t>
            </a:r>
          </a:p>
          <a:p>
            <a:r>
              <a:rPr lang="ko-KR" altLang="en-US" sz="2800" cap="none" spc="0" dirty="0">
                <a:ln w="0"/>
                <a:solidFill>
                  <a:schemeClr val="tx1"/>
                </a:solidFill>
              </a:rPr>
              <a:t>양재성 </a:t>
            </a:r>
            <a:r>
              <a:rPr lang="en-US" altLang="ko-KR" sz="2800" cap="none" spc="0" dirty="0">
                <a:ln w="0"/>
                <a:solidFill>
                  <a:schemeClr val="tx1"/>
                </a:solidFill>
              </a:rPr>
              <a:t>- </a:t>
            </a:r>
            <a:r>
              <a:rPr lang="ko-KR" altLang="en-US" sz="2800" cap="none" spc="0" dirty="0">
                <a:ln w="0"/>
                <a:solidFill>
                  <a:schemeClr val="tx1"/>
                </a:solidFill>
              </a:rPr>
              <a:t>클라이언트</a:t>
            </a:r>
            <a:endParaRPr lang="ko-KR" altLang="en-US" cap="none" spc="0" dirty="0">
              <a:ln w="0"/>
              <a:solidFill>
                <a:schemeClr val="tx1"/>
              </a:solidFill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66C6206-7546-BDD7-C92A-7692EF125A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A9F51C-9C27-496B-9AE9-11A102434E16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8940CFFF-0A4E-7700-A278-955F9D8AAC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7159" y="363716"/>
            <a:ext cx="10160479" cy="730430"/>
          </a:xfrm>
        </p:spPr>
        <p:txBody>
          <a:bodyPr>
            <a:normAutofit/>
          </a:bodyPr>
          <a:lstStyle/>
          <a:p>
            <a:r>
              <a:rPr lang="ko-KR" altLang="en-US" b="1" dirty="0"/>
              <a:t>개발일정 및 구성원 역할 분담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4A9701-772C-EDC2-F1B2-F52EB1494040}"/>
              </a:ext>
            </a:extLst>
          </p:cNvPr>
          <p:cNvSpPr txBox="1"/>
          <p:nvPr/>
        </p:nvSpPr>
        <p:spPr>
          <a:xfrm>
            <a:off x="5275385" y="4484076"/>
            <a:ext cx="2781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(</a:t>
            </a:r>
            <a:r>
              <a:rPr lang="ko-KR" altLang="en-US" dirty="0"/>
              <a:t>좀 더 자세한 논의 필요</a:t>
            </a:r>
            <a:r>
              <a:rPr lang="en-US" altLang="ko-KR" dirty="0"/>
              <a:t>.)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645553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78A096C-E287-35C4-265A-E901476145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3490" y="1266331"/>
            <a:ext cx="10182689" cy="4482191"/>
          </a:xfrm>
        </p:spPr>
        <p:txBody>
          <a:bodyPr>
            <a:normAutofit/>
          </a:bodyPr>
          <a:lstStyle/>
          <a:p>
            <a:r>
              <a:rPr lang="ko-KR" altLang="en-US" dirty="0" err="1"/>
              <a:t>플레이어블</a:t>
            </a:r>
            <a:r>
              <a:rPr lang="ko-KR" altLang="en-US" dirty="0"/>
              <a:t> 캐릭터 이동 카메라 구현</a:t>
            </a:r>
            <a:endParaRPr lang="en-US" altLang="ko-KR" dirty="0"/>
          </a:p>
          <a:p>
            <a:r>
              <a:rPr lang="ko-KR" altLang="en-US" dirty="0" err="1"/>
              <a:t>슬라임</a:t>
            </a:r>
            <a:r>
              <a:rPr lang="ko-KR" altLang="en-US" dirty="0"/>
              <a:t> 오브젝트 배치</a:t>
            </a:r>
            <a:endParaRPr lang="en-US" altLang="ko-KR" dirty="0"/>
          </a:p>
          <a:p>
            <a:r>
              <a:rPr lang="ko-KR" altLang="en-US" dirty="0" err="1"/>
              <a:t>슬라임</a:t>
            </a:r>
            <a:r>
              <a:rPr lang="ko-KR" altLang="en-US" dirty="0"/>
              <a:t> 충돌판정과 상태 머신 구현</a:t>
            </a:r>
            <a:endParaRPr lang="en-US" altLang="ko-KR" dirty="0"/>
          </a:p>
          <a:p>
            <a:r>
              <a:rPr lang="ko-KR" altLang="en-US" dirty="0" err="1"/>
              <a:t>슬라임</a:t>
            </a:r>
            <a:r>
              <a:rPr lang="ko-KR" altLang="en-US" dirty="0"/>
              <a:t> 빨아드리기</a:t>
            </a:r>
            <a:endParaRPr lang="en-US" altLang="ko-KR" dirty="0"/>
          </a:p>
          <a:p>
            <a:r>
              <a:rPr lang="ko-KR" altLang="en-US" dirty="0" err="1"/>
              <a:t>슬라임</a:t>
            </a:r>
            <a:r>
              <a:rPr lang="ko-KR" altLang="en-US" dirty="0"/>
              <a:t> 투사하기</a:t>
            </a:r>
            <a:endParaRPr lang="en-US" altLang="ko-KR" dirty="0"/>
          </a:p>
          <a:p>
            <a:r>
              <a:rPr lang="ko-KR" altLang="en-US" dirty="0" err="1"/>
              <a:t>슬라임</a:t>
            </a:r>
            <a:r>
              <a:rPr lang="ko-KR" altLang="en-US" dirty="0"/>
              <a:t> </a:t>
            </a:r>
            <a:r>
              <a:rPr lang="ko-KR" altLang="en-US" dirty="0" err="1"/>
              <a:t>특징별</a:t>
            </a:r>
            <a:r>
              <a:rPr lang="ko-KR" altLang="en-US" dirty="0"/>
              <a:t> 기능 구현 </a:t>
            </a:r>
            <a:r>
              <a:rPr lang="en-US" altLang="ko-KR" dirty="0"/>
              <a:t>+</a:t>
            </a:r>
            <a:r>
              <a:rPr lang="ko-KR" altLang="en-US" dirty="0"/>
              <a:t> 특징과 연관된 오브젝트</a:t>
            </a:r>
            <a:r>
              <a:rPr lang="en-US" altLang="ko-KR" dirty="0"/>
              <a:t> </a:t>
            </a:r>
            <a:r>
              <a:rPr lang="en-US" altLang="ko-KR" sz="1000" b="1" dirty="0"/>
              <a:t>(ex</a:t>
            </a:r>
            <a:r>
              <a:rPr lang="ko-KR" altLang="en-US" sz="1000" b="1" dirty="0"/>
              <a:t>파괴 가능한 벽</a:t>
            </a:r>
            <a:r>
              <a:rPr lang="en-US" altLang="ko-KR" sz="1000" b="1" dirty="0"/>
              <a:t>)</a:t>
            </a:r>
          </a:p>
          <a:p>
            <a:r>
              <a:rPr lang="ko-KR" altLang="en-US" dirty="0"/>
              <a:t>맵 레벨 디자인</a:t>
            </a:r>
            <a:endParaRPr lang="en-US" altLang="ko-KR" dirty="0"/>
          </a:p>
          <a:p>
            <a:r>
              <a:rPr lang="ko-KR" altLang="en-US" dirty="0"/>
              <a:t>멀티 기능 추가</a:t>
            </a:r>
            <a:r>
              <a:rPr lang="en-US" altLang="ko-KR" dirty="0"/>
              <a:t>?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E834491-B483-2155-3123-D6F0A8868F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A9F51C-9C27-496B-9AE9-11A102434E16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08968F10-AAFC-F683-90AB-B3C71A42D5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7159" y="363716"/>
            <a:ext cx="10160479" cy="730430"/>
          </a:xfrm>
        </p:spPr>
        <p:txBody>
          <a:bodyPr>
            <a:normAutofit/>
          </a:bodyPr>
          <a:lstStyle/>
          <a:p>
            <a:r>
              <a:rPr lang="ko-KR" altLang="en-US" b="1" dirty="0"/>
              <a:t>부록</a:t>
            </a:r>
            <a:r>
              <a:rPr lang="en-US" altLang="ko-KR" b="1" dirty="0"/>
              <a:t>: </a:t>
            </a:r>
            <a:r>
              <a:rPr lang="ko-KR" altLang="en-US" b="1" dirty="0"/>
              <a:t>구현 순서</a:t>
            </a:r>
          </a:p>
        </p:txBody>
      </p:sp>
    </p:spTree>
    <p:extLst>
      <p:ext uri="{BB962C8B-B14F-4D97-AF65-F5344CB8AC3E}">
        <p14:creationId xmlns:p14="http://schemas.microsoft.com/office/powerpoint/2010/main" val="36447890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78A096C-E287-35C4-265A-E901476145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40022" y="1461641"/>
            <a:ext cx="9613777" cy="4351338"/>
          </a:xfrm>
        </p:spPr>
        <p:txBody>
          <a:bodyPr>
            <a:normAutofit/>
          </a:bodyPr>
          <a:lstStyle/>
          <a:p>
            <a:r>
              <a:rPr lang="ko-KR" altLang="en-US" dirty="0"/>
              <a:t>거리에 따른 </a:t>
            </a:r>
            <a:r>
              <a:rPr lang="ko-KR" altLang="en-US" dirty="0" err="1"/>
              <a:t>슬라임</a:t>
            </a:r>
            <a:r>
              <a:rPr lang="ko-KR" altLang="en-US" dirty="0"/>
              <a:t> 인력 움직임</a:t>
            </a:r>
            <a:endParaRPr lang="en-US" altLang="ko-KR" dirty="0"/>
          </a:p>
          <a:p>
            <a:r>
              <a:rPr lang="ko-KR" altLang="en-US" dirty="0"/>
              <a:t>투사체 중력 작용</a:t>
            </a:r>
            <a:endParaRPr lang="en-US" altLang="ko-KR" dirty="0"/>
          </a:p>
          <a:p>
            <a:r>
              <a:rPr lang="ko-KR" altLang="en-US" dirty="0" err="1"/>
              <a:t>슬라임</a:t>
            </a:r>
            <a:r>
              <a:rPr lang="ko-KR" altLang="en-US" dirty="0"/>
              <a:t> </a:t>
            </a:r>
            <a:r>
              <a:rPr lang="ko-KR" altLang="en-US" dirty="0" err="1"/>
              <a:t>상태머신</a:t>
            </a:r>
            <a:endParaRPr lang="en-US" altLang="ko-KR" dirty="0"/>
          </a:p>
          <a:p>
            <a:r>
              <a:rPr lang="ko-KR" altLang="en-US" dirty="0" err="1"/>
              <a:t>슬라임</a:t>
            </a:r>
            <a:r>
              <a:rPr lang="en-US" altLang="ko-KR" dirty="0"/>
              <a:t>, </a:t>
            </a:r>
            <a:r>
              <a:rPr lang="ko-KR" altLang="en-US" dirty="0"/>
              <a:t>오브젝트별 충돌판정</a:t>
            </a:r>
            <a:r>
              <a:rPr lang="en-US" altLang="ko-KR" dirty="0"/>
              <a:t>(</a:t>
            </a:r>
            <a:r>
              <a:rPr lang="ko-KR" altLang="en-US" dirty="0"/>
              <a:t>컴포넌트 별 기능 구현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en-US" altLang="ko-KR" dirty="0"/>
              <a:t>-&gt; ex) </a:t>
            </a:r>
            <a:r>
              <a:rPr lang="ko-KR" altLang="en-US" dirty="0" err="1"/>
              <a:t>슬라임</a:t>
            </a:r>
            <a:r>
              <a:rPr lang="ko-KR" altLang="en-US" dirty="0"/>
              <a:t> 붙이기</a:t>
            </a:r>
            <a:r>
              <a:rPr lang="en-US" altLang="ko-KR" dirty="0"/>
              <a:t>, </a:t>
            </a:r>
            <a:r>
              <a:rPr lang="ko-KR" altLang="en-US" dirty="0" err="1"/>
              <a:t>슬라임</a:t>
            </a:r>
            <a:r>
              <a:rPr lang="ko-KR" altLang="en-US" dirty="0"/>
              <a:t> </a:t>
            </a:r>
            <a:r>
              <a:rPr lang="ko-KR" altLang="en-US" dirty="0" err="1"/>
              <a:t>탄성발판</a:t>
            </a:r>
            <a:r>
              <a:rPr lang="en-US" altLang="ko-KR" dirty="0"/>
              <a:t>, </a:t>
            </a:r>
            <a:r>
              <a:rPr lang="ko-KR" altLang="en-US" dirty="0"/>
              <a:t>폭발에 의한 파괴</a:t>
            </a:r>
            <a:r>
              <a:rPr lang="en-US" altLang="ko-KR" dirty="0"/>
              <a:t> </a:t>
            </a:r>
          </a:p>
          <a:p>
            <a:r>
              <a:rPr lang="ko-KR" altLang="en-US" dirty="0"/>
              <a:t>알파 </a:t>
            </a:r>
            <a:r>
              <a:rPr lang="ko-KR" altLang="en-US" dirty="0" err="1"/>
              <a:t>블렌딩</a:t>
            </a:r>
            <a:r>
              <a:rPr lang="ko-KR" altLang="en-US" dirty="0"/>
              <a:t> </a:t>
            </a:r>
            <a:r>
              <a:rPr lang="en-US" altLang="ko-KR" dirty="0"/>
              <a:t>ex) </a:t>
            </a:r>
            <a:r>
              <a:rPr lang="ko-KR" altLang="en-US" dirty="0" err="1"/>
              <a:t>슬라임</a:t>
            </a:r>
            <a:endParaRPr lang="en-US" altLang="ko-KR" dirty="0"/>
          </a:p>
          <a:p>
            <a:r>
              <a:rPr lang="ko-KR" altLang="en-US" dirty="0" err="1"/>
              <a:t>슬라임을</a:t>
            </a:r>
            <a:r>
              <a:rPr lang="ko-KR" altLang="en-US" dirty="0"/>
              <a:t> 붙였을 때 무게 부여 </a:t>
            </a:r>
            <a:endParaRPr lang="en-US" altLang="ko-KR" dirty="0"/>
          </a:p>
          <a:p>
            <a:r>
              <a:rPr lang="ko-KR" altLang="en-US" dirty="0" err="1"/>
              <a:t>슬라임</a:t>
            </a:r>
            <a:r>
              <a:rPr lang="ko-KR" altLang="en-US" dirty="0"/>
              <a:t> 발사 보조선 궤적 </a:t>
            </a:r>
            <a:r>
              <a:rPr lang="en-US" altLang="ko-KR" dirty="0" err="1"/>
              <a:t>ui</a:t>
            </a:r>
            <a:r>
              <a:rPr lang="en-US" altLang="ko-KR" dirty="0"/>
              <a:t> </a:t>
            </a:r>
            <a:r>
              <a:rPr lang="ko-KR" altLang="en-US" dirty="0" err="1"/>
              <a:t>기믹</a:t>
            </a:r>
            <a:endParaRPr lang="en-US" altLang="ko-KR" dirty="0"/>
          </a:p>
          <a:p>
            <a:r>
              <a:rPr lang="ko-KR" altLang="en-US" dirty="0"/>
              <a:t>엔진을 쓴다고 하면</a:t>
            </a:r>
            <a:r>
              <a:rPr lang="en-US" altLang="ko-KR" dirty="0"/>
              <a:t>…</a:t>
            </a:r>
            <a:r>
              <a:rPr lang="ko-KR" altLang="en-US" dirty="0"/>
              <a:t> </a:t>
            </a:r>
            <a:r>
              <a:rPr lang="ko-KR" altLang="en-US" dirty="0" err="1"/>
              <a:t>언리얼엔진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 err="1"/>
              <a:t>라이팅</a:t>
            </a:r>
            <a:r>
              <a:rPr lang="en-US" altLang="ko-KR" dirty="0"/>
              <a:t>, </a:t>
            </a:r>
            <a:r>
              <a:rPr lang="ko-KR" altLang="en-US" dirty="0" err="1"/>
              <a:t>쉐이딩</a:t>
            </a:r>
            <a:r>
              <a:rPr lang="en-US" altLang="ko-KR" dirty="0"/>
              <a:t>, </a:t>
            </a:r>
            <a:r>
              <a:rPr lang="ko-KR" altLang="en-US" dirty="0" err="1"/>
              <a:t>컷씬</a:t>
            </a:r>
            <a:r>
              <a:rPr lang="en-US" altLang="ko-KR" dirty="0"/>
              <a:t>,  </a:t>
            </a:r>
          </a:p>
          <a:p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8BE9683-BA96-E56B-2A73-041B73A11BCE}"/>
              </a:ext>
            </a:extLst>
          </p:cNvPr>
          <p:cNvSpPr/>
          <p:nvPr/>
        </p:nvSpPr>
        <p:spPr>
          <a:xfrm>
            <a:off x="6546910" y="5732506"/>
            <a:ext cx="4545366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b="1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구현 순서에 따라서 필요한 구현 내용들 표로 만들어서 정리</a:t>
            </a:r>
            <a:endParaRPr lang="en-US" altLang="ko-KR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9B85C73-BA18-0679-F6B5-6012447D38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A9F51C-9C27-496B-9AE9-11A102434E16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D5C293C7-FE4B-7E2E-4722-7DB9D18AD3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7159" y="363716"/>
            <a:ext cx="10160479" cy="730430"/>
          </a:xfrm>
        </p:spPr>
        <p:txBody>
          <a:bodyPr>
            <a:normAutofit/>
          </a:bodyPr>
          <a:lstStyle/>
          <a:p>
            <a:r>
              <a:rPr lang="ko-KR" altLang="en-US" b="1" dirty="0"/>
              <a:t>부록</a:t>
            </a:r>
            <a:r>
              <a:rPr lang="en-US" altLang="ko-KR" b="1" dirty="0"/>
              <a:t>: </a:t>
            </a:r>
            <a:r>
              <a:rPr lang="ko-KR" altLang="en-US" b="1" dirty="0"/>
              <a:t>구현 내용</a:t>
            </a:r>
          </a:p>
        </p:txBody>
      </p:sp>
    </p:spTree>
    <p:extLst>
      <p:ext uri="{BB962C8B-B14F-4D97-AF65-F5344CB8AC3E}">
        <p14:creationId xmlns:p14="http://schemas.microsoft.com/office/powerpoint/2010/main" val="2518309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3F9DD0C5-1B9C-7B4A-1CE8-D45FD213EE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7160" y="1825625"/>
            <a:ext cx="9986639" cy="4351338"/>
          </a:xfrm>
        </p:spPr>
        <p:txBody>
          <a:bodyPr/>
          <a:lstStyle/>
          <a:p>
            <a:r>
              <a:rPr lang="ko-KR" altLang="en-US" dirty="0"/>
              <a:t>모두가 멀티 플레이 서버를 배워본 적이 없다</a:t>
            </a:r>
            <a:endParaRPr lang="en-US" altLang="ko-KR" dirty="0"/>
          </a:p>
          <a:p>
            <a:r>
              <a:rPr lang="ko-KR" altLang="en-US" dirty="0"/>
              <a:t>모두가 엔진을 제대로 배운 적이 없다</a:t>
            </a:r>
            <a:endParaRPr lang="en-US" altLang="ko-KR" dirty="0"/>
          </a:p>
          <a:p>
            <a:r>
              <a:rPr lang="ko-KR" altLang="en-US" dirty="0" err="1"/>
              <a:t>모델러가</a:t>
            </a:r>
            <a:r>
              <a:rPr lang="ko-KR" altLang="en-US" dirty="0"/>
              <a:t> 모델링을 제대로 배운 적이 없다</a:t>
            </a:r>
            <a:endParaRPr lang="en-US" altLang="ko-KR" dirty="0"/>
          </a:p>
          <a:p>
            <a:r>
              <a:rPr lang="ko-KR" altLang="en-US" dirty="0"/>
              <a:t>멀티 요소를 추가할 것 인가</a:t>
            </a:r>
            <a:r>
              <a:rPr lang="en-US" altLang="ko-KR" dirty="0"/>
              <a:t>?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306A916-C41F-B5F1-E75C-8FCE0A377F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A9F51C-9C27-496B-9AE9-11A102434E16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4B36E845-6AD4-999F-3E4A-1975727E9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7159" y="363716"/>
            <a:ext cx="10160479" cy="730430"/>
          </a:xfrm>
        </p:spPr>
        <p:txBody>
          <a:bodyPr>
            <a:normAutofit/>
          </a:bodyPr>
          <a:lstStyle/>
          <a:p>
            <a:r>
              <a:rPr lang="ko-KR" altLang="en-US" b="1" dirty="0"/>
              <a:t>부록</a:t>
            </a:r>
            <a:r>
              <a:rPr lang="en-US" altLang="ko-KR" b="1" dirty="0"/>
              <a:t>: </a:t>
            </a:r>
            <a:r>
              <a:rPr lang="ko-KR" altLang="en-US" b="1" dirty="0"/>
              <a:t>앞으로의 과제</a:t>
            </a:r>
          </a:p>
        </p:txBody>
      </p:sp>
    </p:spTree>
    <p:extLst>
      <p:ext uri="{BB962C8B-B14F-4D97-AF65-F5344CB8AC3E}">
        <p14:creationId xmlns:p14="http://schemas.microsoft.com/office/powerpoint/2010/main" val="8304203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583D1F-10FA-506E-186B-91C9B0EAC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600" b="1" dirty="0"/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44A3E52-1C10-B730-B9E9-BBDFBA2DD1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연구목적</a:t>
            </a:r>
            <a:endParaRPr lang="en-US" altLang="ko-KR" dirty="0"/>
          </a:p>
          <a:p>
            <a:r>
              <a:rPr lang="ko-KR" altLang="en-US" dirty="0"/>
              <a:t>게임소개 및 특징</a:t>
            </a:r>
            <a:endParaRPr lang="en-US" altLang="ko-KR" dirty="0"/>
          </a:p>
          <a:p>
            <a:r>
              <a:rPr lang="ko-KR" altLang="en-US" dirty="0"/>
              <a:t>게임방법</a:t>
            </a:r>
            <a:endParaRPr lang="en-US" altLang="ko-KR" dirty="0"/>
          </a:p>
          <a:p>
            <a:r>
              <a:rPr lang="ko-KR" altLang="en-US" dirty="0"/>
              <a:t>개발환경</a:t>
            </a:r>
            <a:endParaRPr lang="en-US" altLang="ko-KR" dirty="0"/>
          </a:p>
          <a:p>
            <a:r>
              <a:rPr lang="ko-KR" altLang="en-US" dirty="0"/>
              <a:t>기술적 요소 및 중점 연구분야</a:t>
            </a:r>
            <a:endParaRPr lang="en-US" altLang="ko-KR" dirty="0"/>
          </a:p>
          <a:p>
            <a:r>
              <a:rPr lang="ko-KR" altLang="en-US" dirty="0"/>
              <a:t>개인별 준비 현황</a:t>
            </a:r>
            <a:endParaRPr lang="en-US" altLang="ko-KR" dirty="0"/>
          </a:p>
          <a:p>
            <a:r>
              <a:rPr lang="ko-KR" altLang="en-US" dirty="0"/>
              <a:t>타 게임과의 비교</a:t>
            </a:r>
            <a:endParaRPr lang="en-US" altLang="ko-KR" dirty="0"/>
          </a:p>
          <a:p>
            <a:r>
              <a:rPr lang="ko-KR" altLang="en-US" dirty="0"/>
              <a:t>개발일정 및 구성원 역할 분담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E7D465E-C2FE-674A-8285-90D03A0218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A9F51C-9C27-496B-9AE9-11A102434E16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8883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66C6206-7546-BDD7-C92A-7692EF125A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A9F51C-9C27-496B-9AE9-11A102434E16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8940CFFF-0A4E-7700-A278-955F9D8AAC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7159" y="363716"/>
            <a:ext cx="10160479" cy="730430"/>
          </a:xfrm>
        </p:spPr>
        <p:txBody>
          <a:bodyPr>
            <a:normAutofit/>
          </a:bodyPr>
          <a:lstStyle/>
          <a:p>
            <a:r>
              <a:rPr lang="ko-KR" altLang="en-US" b="1" dirty="0"/>
              <a:t>연구목적</a:t>
            </a:r>
            <a:endParaRPr lang="en-US" altLang="ko-KR" b="1" dirty="0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B1BCF057-E000-11D7-3C49-1FE057A4F6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7159" y="1549579"/>
            <a:ext cx="10160479" cy="4351338"/>
          </a:xfrm>
        </p:spPr>
        <p:txBody>
          <a:bodyPr>
            <a:normAutofit/>
          </a:bodyPr>
          <a:lstStyle/>
          <a:p>
            <a:r>
              <a:rPr lang="ko-KR" altLang="en-US" dirty="0" err="1"/>
              <a:t>언리얼</a:t>
            </a:r>
            <a:r>
              <a:rPr lang="ko-KR" altLang="en-US" dirty="0"/>
              <a:t> 엔진</a:t>
            </a:r>
            <a:r>
              <a:rPr lang="en-US" altLang="ko-KR" dirty="0"/>
              <a:t>5 </a:t>
            </a:r>
            <a:r>
              <a:rPr lang="ko-KR" altLang="en-US" dirty="0"/>
              <a:t>환경에서 </a:t>
            </a:r>
            <a:r>
              <a:rPr lang="en-US" altLang="ko-KR" dirty="0"/>
              <a:t>3d </a:t>
            </a:r>
            <a:r>
              <a:rPr lang="ko-KR" altLang="en-US" dirty="0"/>
              <a:t>게임 제작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PBR </a:t>
            </a:r>
            <a:r>
              <a:rPr lang="ko-KR" altLang="en-US" dirty="0"/>
              <a:t>적용으로 리얼한 그래픽 구현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게임 내 상호작용 </a:t>
            </a:r>
            <a:r>
              <a:rPr lang="en-US" altLang="ko-KR" dirty="0"/>
              <a:t>physics </a:t>
            </a:r>
            <a:r>
              <a:rPr lang="ko-KR" altLang="en-US" dirty="0"/>
              <a:t>구현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게임 레벨을 디자인하며 밸런스 조정 실습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9186780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E665BC47-8A2B-4FD7-0A55-A12153ECD8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8848" y="1871372"/>
            <a:ext cx="4990503" cy="2807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F19C0CF8-CFBD-5B7D-FED9-131B55E92C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4093" y="1871372"/>
            <a:ext cx="4986923" cy="2807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5D6977AD-6E98-9E26-38E8-75FAA76EFC20}"/>
              </a:ext>
            </a:extLst>
          </p:cNvPr>
          <p:cNvSpPr/>
          <p:nvPr/>
        </p:nvSpPr>
        <p:spPr>
          <a:xfrm>
            <a:off x="5117551" y="5482813"/>
            <a:ext cx="3042821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2400" b="1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  <a:r>
              <a:rPr lang="ko-KR" altLang="en-US" sz="2400" b="1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인칭 퍼즐 </a:t>
            </a:r>
            <a:r>
              <a:rPr lang="ko-KR" altLang="en-US" sz="2400" b="1" cap="none" spc="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플랫포머</a:t>
            </a:r>
            <a:endParaRPr lang="en-US" altLang="ko-KR" sz="2400" b="1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AAC91C2-0E45-45BC-C00B-27042782A2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A9F51C-9C27-496B-9AE9-11A102434E16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86EE0CC8-B5C6-CFBC-07FB-12FF3FA17E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7159" y="363716"/>
            <a:ext cx="10160479" cy="730430"/>
          </a:xfrm>
        </p:spPr>
        <p:txBody>
          <a:bodyPr>
            <a:normAutofit/>
          </a:bodyPr>
          <a:lstStyle/>
          <a:p>
            <a:r>
              <a:rPr lang="ko-KR" altLang="en-US" sz="3600" b="1" cap="none" spc="0" dirty="0">
                <a:ln w="0"/>
                <a:solidFill>
                  <a:schemeClr val="tx1"/>
                </a:solidFill>
              </a:rPr>
              <a:t>게임 소개 및 특징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A640FCD-7DD7-8A19-528A-932C475E0A2C}"/>
              </a:ext>
            </a:extLst>
          </p:cNvPr>
          <p:cNvSpPr txBox="1"/>
          <p:nvPr/>
        </p:nvSpPr>
        <p:spPr>
          <a:xfrm>
            <a:off x="1421813" y="4678527"/>
            <a:ext cx="4688841" cy="3924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ko-KR" sz="105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&lt;</a:t>
            </a:r>
            <a:r>
              <a:rPr lang="en-US" altLang="ko-KR" sz="105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slime rancher steam </a:t>
            </a:r>
            <a:r>
              <a:rPr lang="ko-KR" altLang="en-US" sz="105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프로모션 스크린샷</a:t>
            </a:r>
            <a:r>
              <a:rPr lang="ko-KR" altLang="ko-KR" sz="105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&gt;</a:t>
            </a:r>
            <a:endParaRPr lang="en-US" altLang="ko-KR" sz="1050" dirty="0"/>
          </a:p>
          <a:p>
            <a:r>
              <a:rPr lang="en-US" altLang="ko-KR" sz="900" dirty="0"/>
              <a:t>https://store.steampowered.com/app/433340/Slime_Rancher/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F222FFD-AA89-3F79-F843-43046BBA7E89}"/>
              </a:ext>
            </a:extLst>
          </p:cNvPr>
          <p:cNvSpPr txBox="1"/>
          <p:nvPr/>
        </p:nvSpPr>
        <p:spPr>
          <a:xfrm>
            <a:off x="6874091" y="4678526"/>
            <a:ext cx="4688841" cy="3924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ko-KR" sz="105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&lt;</a:t>
            </a:r>
            <a:r>
              <a:rPr lang="en-US" altLang="ko-KR" sz="105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portal2 steam </a:t>
            </a:r>
            <a:r>
              <a:rPr lang="ko-KR" altLang="en-US" sz="105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프로모션 스크린샷</a:t>
            </a:r>
            <a:r>
              <a:rPr lang="ko-KR" altLang="ko-KR" sz="105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&gt;</a:t>
            </a:r>
            <a:endParaRPr lang="en-US" altLang="ko-KR" sz="1050" dirty="0"/>
          </a:p>
          <a:p>
            <a:r>
              <a:rPr lang="en-US" altLang="ko-KR" sz="900" dirty="0"/>
              <a:t>https://store.steampowered.com/app/620/Portal_2/</a:t>
            </a:r>
          </a:p>
        </p:txBody>
      </p:sp>
    </p:spTree>
    <p:extLst>
      <p:ext uri="{BB962C8B-B14F-4D97-AF65-F5344CB8AC3E}">
        <p14:creationId xmlns:p14="http://schemas.microsoft.com/office/powerpoint/2010/main" val="7521978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125F03B9-62E9-ED02-6FCD-E9B82695CD2D}"/>
              </a:ext>
            </a:extLst>
          </p:cNvPr>
          <p:cNvSpPr/>
          <p:nvPr/>
        </p:nvSpPr>
        <p:spPr>
          <a:xfrm>
            <a:off x="7332956" y="3932701"/>
            <a:ext cx="4545366" cy="147732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빨아들이는 총을 활용해 퍼즐을 푼다</a:t>
            </a:r>
            <a:r>
              <a:rPr lang="en-US" altLang="ko-KR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  <a:br>
              <a:rPr lang="en-US" altLang="ko-KR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endParaRPr lang="en-US" altLang="ko-KR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ko-KR" altLang="en-US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필드 위의 </a:t>
            </a:r>
            <a:r>
              <a:rPr lang="ko-KR" altLang="en-US" b="1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슬라임</a:t>
            </a:r>
            <a:r>
              <a:rPr lang="ko-KR" altLang="en-US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개체를 </a:t>
            </a:r>
            <a:endParaRPr lang="en-US" altLang="ko-KR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ko-KR" altLang="en-US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빨아들여서 쏘는 것으로 </a:t>
            </a:r>
            <a:br>
              <a:rPr lang="en-US" altLang="ko-KR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ko-KR" altLang="en-US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막힌 길을 돌파하거나 문을 열어야 한다</a:t>
            </a:r>
            <a:r>
              <a:rPr lang="en-US" altLang="ko-KR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  <a:endParaRPr lang="en-US" altLang="ko-KR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" name="그림 2" descr="운동장, 만화 영화, 포유류이(가) 표시된 사진&#10;&#10;자동 생성된 설명">
            <a:extLst>
              <a:ext uri="{FF2B5EF4-FFF2-40B4-BE49-F238E27FC236}">
                <a16:creationId xmlns:a16="http://schemas.microsoft.com/office/drawing/2014/main" id="{667E6C29-4F01-0677-B64F-672F9E828D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583" y="1287792"/>
            <a:ext cx="5312867" cy="2343175"/>
          </a:xfrm>
          <a:prstGeom prst="rect">
            <a:avLst/>
          </a:prstGeom>
        </p:spPr>
      </p:pic>
      <p:pic>
        <p:nvPicPr>
          <p:cNvPr id="8" name="그림 7" descr="만화 영화, 마조렐 블루, 운동장, 예술이(가) 표시된 사진&#10;&#10;자동 생성된 설명">
            <a:extLst>
              <a:ext uri="{FF2B5EF4-FFF2-40B4-BE49-F238E27FC236}">
                <a16:creationId xmlns:a16="http://schemas.microsoft.com/office/drawing/2014/main" id="{C6789184-A6C6-DA89-2521-76144AB231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582" y="3932701"/>
            <a:ext cx="5312867" cy="2343175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90FF8C3-40EC-5815-EA74-5BA53B11D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A9F51C-9C27-496B-9AE9-11A102434E16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74379195-3827-00E1-34B6-632A0ECB95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7159" y="363716"/>
            <a:ext cx="10160479" cy="730430"/>
          </a:xfrm>
        </p:spPr>
        <p:txBody>
          <a:bodyPr>
            <a:normAutofit/>
          </a:bodyPr>
          <a:lstStyle/>
          <a:p>
            <a:r>
              <a:rPr lang="ko-KR" altLang="en-US" sz="3600" b="1" cap="none" spc="0" dirty="0">
                <a:ln w="0"/>
                <a:solidFill>
                  <a:schemeClr val="tx1"/>
                </a:solidFill>
              </a:rPr>
              <a:t>게임 소개 및 특징</a:t>
            </a:r>
          </a:p>
        </p:txBody>
      </p:sp>
    </p:spTree>
    <p:extLst>
      <p:ext uri="{BB962C8B-B14F-4D97-AF65-F5344CB8AC3E}">
        <p14:creationId xmlns:p14="http://schemas.microsoft.com/office/powerpoint/2010/main" val="19894778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A95C6D48-E5A1-B9DF-0466-A822D5A8C4FB}"/>
              </a:ext>
            </a:extLst>
          </p:cNvPr>
          <p:cNvSpPr/>
          <p:nvPr/>
        </p:nvSpPr>
        <p:spPr>
          <a:xfrm>
            <a:off x="3173942" y="5901152"/>
            <a:ext cx="6506911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b="1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슬라</a:t>
            </a:r>
            <a:r>
              <a:rPr lang="ko-KR" altLang="en-US" b="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임</a:t>
            </a:r>
            <a:r>
              <a:rPr lang="ko-KR" altLang="en-US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개체별로 고유한 특성을 </a:t>
            </a:r>
            <a:r>
              <a:rPr lang="ko-KR" altLang="en-US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활용하여</a:t>
            </a:r>
            <a:r>
              <a:rPr lang="ko-KR" altLang="en-US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퍼즐들을 해결한다</a:t>
            </a:r>
            <a:r>
              <a:rPr lang="en-US" altLang="ko-KR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FDFE47F1-6E41-08A3-F23F-4BE31EF1F1DB}"/>
              </a:ext>
            </a:extLst>
          </p:cNvPr>
          <p:cNvGrpSpPr/>
          <p:nvPr/>
        </p:nvGrpSpPr>
        <p:grpSpPr>
          <a:xfrm>
            <a:off x="1514146" y="1582755"/>
            <a:ext cx="10322728" cy="3762829"/>
            <a:chOff x="1475704" y="1200915"/>
            <a:chExt cx="11022700" cy="4017982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9A42DD93-32CD-EF04-802F-336512374382}"/>
                </a:ext>
              </a:extLst>
            </p:cNvPr>
            <p:cNvGrpSpPr/>
            <p:nvPr/>
          </p:nvGrpSpPr>
          <p:grpSpPr>
            <a:xfrm>
              <a:off x="1852357" y="1246150"/>
              <a:ext cx="844732" cy="557349"/>
              <a:chOff x="1193074" y="2211977"/>
              <a:chExt cx="844732" cy="557349"/>
            </a:xfrm>
          </p:grpSpPr>
          <p:sp>
            <p:nvSpPr>
              <p:cNvPr id="4" name="타원 3">
                <a:extLst>
                  <a:ext uri="{FF2B5EF4-FFF2-40B4-BE49-F238E27FC236}">
                    <a16:creationId xmlns:a16="http://schemas.microsoft.com/office/drawing/2014/main" id="{24E7D07D-F96F-9A5A-50F1-08CB1860E5D9}"/>
                  </a:ext>
                </a:extLst>
              </p:cNvPr>
              <p:cNvSpPr/>
              <p:nvPr/>
            </p:nvSpPr>
            <p:spPr>
              <a:xfrm>
                <a:off x="1193074" y="2211977"/>
                <a:ext cx="844732" cy="55734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3EDC79FD-9C43-F0CB-62E3-E784DE32E44C}"/>
                  </a:ext>
                </a:extLst>
              </p:cNvPr>
              <p:cNvSpPr/>
              <p:nvPr/>
            </p:nvSpPr>
            <p:spPr>
              <a:xfrm>
                <a:off x="1454332" y="2383972"/>
                <a:ext cx="45719" cy="23295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6B1E97FA-2036-B9DD-25FB-3C9560A3C3EF}"/>
                  </a:ext>
                </a:extLst>
              </p:cNvPr>
              <p:cNvSpPr/>
              <p:nvPr/>
            </p:nvSpPr>
            <p:spPr>
              <a:xfrm>
                <a:off x="1715590" y="2383972"/>
                <a:ext cx="45719" cy="23295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E85E4B28-D1B2-3D86-754E-CD46E4A58B31}"/>
                </a:ext>
              </a:extLst>
            </p:cNvPr>
            <p:cNvGrpSpPr/>
            <p:nvPr/>
          </p:nvGrpSpPr>
          <p:grpSpPr>
            <a:xfrm>
              <a:off x="1800902" y="2659484"/>
              <a:ext cx="844732" cy="557349"/>
              <a:chOff x="1193074" y="2211977"/>
              <a:chExt cx="844732" cy="557349"/>
            </a:xfrm>
          </p:grpSpPr>
          <p:sp>
            <p:nvSpPr>
              <p:cNvPr id="10" name="타원 9">
                <a:extLst>
                  <a:ext uri="{FF2B5EF4-FFF2-40B4-BE49-F238E27FC236}">
                    <a16:creationId xmlns:a16="http://schemas.microsoft.com/office/drawing/2014/main" id="{B559F45C-F061-D8E5-6CA7-0F9A325EE4B6}"/>
                  </a:ext>
                </a:extLst>
              </p:cNvPr>
              <p:cNvSpPr/>
              <p:nvPr/>
            </p:nvSpPr>
            <p:spPr>
              <a:xfrm>
                <a:off x="1193074" y="2211977"/>
                <a:ext cx="844732" cy="557349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EF9ABBB3-7D95-B581-453F-ED1954ACDBF6}"/>
                  </a:ext>
                </a:extLst>
              </p:cNvPr>
              <p:cNvSpPr/>
              <p:nvPr/>
            </p:nvSpPr>
            <p:spPr>
              <a:xfrm>
                <a:off x="1454332" y="2383972"/>
                <a:ext cx="45719" cy="23295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402E80CC-D33E-7FE2-89CA-4970210DDA36}"/>
                  </a:ext>
                </a:extLst>
              </p:cNvPr>
              <p:cNvSpPr/>
              <p:nvPr/>
            </p:nvSpPr>
            <p:spPr>
              <a:xfrm>
                <a:off x="1715590" y="2383972"/>
                <a:ext cx="45719" cy="23295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3" name="폭발: 8pt 12">
              <a:extLst>
                <a:ext uri="{FF2B5EF4-FFF2-40B4-BE49-F238E27FC236}">
                  <a16:creationId xmlns:a16="http://schemas.microsoft.com/office/drawing/2014/main" id="{48F37090-ADA3-38D3-CBA3-F98EE24BFACC}"/>
                </a:ext>
              </a:extLst>
            </p:cNvPr>
            <p:cNvSpPr/>
            <p:nvPr/>
          </p:nvSpPr>
          <p:spPr>
            <a:xfrm>
              <a:off x="5075407" y="2588037"/>
              <a:ext cx="949234" cy="796834"/>
            </a:xfrm>
            <a:prstGeom prst="irregularSeal1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폭발: 8pt 13">
              <a:extLst>
                <a:ext uri="{FF2B5EF4-FFF2-40B4-BE49-F238E27FC236}">
                  <a16:creationId xmlns:a16="http://schemas.microsoft.com/office/drawing/2014/main" id="{652FD44D-F1A7-CEA4-65CB-AF04B9D79977}"/>
                </a:ext>
              </a:extLst>
            </p:cNvPr>
            <p:cNvSpPr/>
            <p:nvPr/>
          </p:nvSpPr>
          <p:spPr>
            <a:xfrm>
              <a:off x="5222192" y="2756818"/>
              <a:ext cx="637903" cy="475706"/>
            </a:xfrm>
            <a:prstGeom prst="irregularSeal1">
              <a:avLst/>
            </a:prstGeom>
            <a:solidFill>
              <a:srgbClr val="FF0000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32BE1AB8-E580-5476-964B-20F7830D0811}"/>
                </a:ext>
              </a:extLst>
            </p:cNvPr>
            <p:cNvGrpSpPr/>
            <p:nvPr/>
          </p:nvGrpSpPr>
          <p:grpSpPr>
            <a:xfrm>
              <a:off x="4846270" y="1340830"/>
              <a:ext cx="844732" cy="557349"/>
              <a:chOff x="1193074" y="2211977"/>
              <a:chExt cx="844732" cy="557349"/>
            </a:xfrm>
          </p:grpSpPr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id="{ADD08D90-FAD5-CBB2-638D-FAA3FEBB544D}"/>
                  </a:ext>
                </a:extLst>
              </p:cNvPr>
              <p:cNvSpPr/>
              <p:nvPr/>
            </p:nvSpPr>
            <p:spPr>
              <a:xfrm>
                <a:off x="1193074" y="2211977"/>
                <a:ext cx="844732" cy="55734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F27C8FCB-2026-2B98-29B2-A69AF37083C1}"/>
                  </a:ext>
                </a:extLst>
              </p:cNvPr>
              <p:cNvSpPr/>
              <p:nvPr/>
            </p:nvSpPr>
            <p:spPr>
              <a:xfrm>
                <a:off x="1454332" y="2383972"/>
                <a:ext cx="45719" cy="23295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A6AD6C48-9264-7126-41F3-B249F32A7CEC}"/>
                  </a:ext>
                </a:extLst>
              </p:cNvPr>
              <p:cNvSpPr/>
              <p:nvPr/>
            </p:nvSpPr>
            <p:spPr>
              <a:xfrm>
                <a:off x="1715590" y="2383972"/>
                <a:ext cx="45719" cy="23295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8A2F3A7A-4D6A-A29A-67AE-065986D911D1}"/>
                </a:ext>
              </a:extLst>
            </p:cNvPr>
            <p:cNvGrpSpPr/>
            <p:nvPr/>
          </p:nvGrpSpPr>
          <p:grpSpPr>
            <a:xfrm>
              <a:off x="5545133" y="1305458"/>
              <a:ext cx="844732" cy="557349"/>
              <a:chOff x="1193074" y="2211977"/>
              <a:chExt cx="844732" cy="557349"/>
            </a:xfrm>
          </p:grpSpPr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A585346D-4058-E9F3-5350-D09F6B5A907F}"/>
                  </a:ext>
                </a:extLst>
              </p:cNvPr>
              <p:cNvSpPr/>
              <p:nvPr/>
            </p:nvSpPr>
            <p:spPr>
              <a:xfrm>
                <a:off x="1193074" y="2211977"/>
                <a:ext cx="844732" cy="55734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F50F5579-B0F3-9A64-ED72-078587CAE312}"/>
                  </a:ext>
                </a:extLst>
              </p:cNvPr>
              <p:cNvSpPr/>
              <p:nvPr/>
            </p:nvSpPr>
            <p:spPr>
              <a:xfrm>
                <a:off x="1454332" y="2383972"/>
                <a:ext cx="45719" cy="23295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10E3F78C-CD6B-B7D1-7832-ABF0A73380EF}"/>
                  </a:ext>
                </a:extLst>
              </p:cNvPr>
              <p:cNvSpPr/>
              <p:nvPr/>
            </p:nvSpPr>
            <p:spPr>
              <a:xfrm>
                <a:off x="1715590" y="2383972"/>
                <a:ext cx="45719" cy="23295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3E7446E0-2B4D-B27B-03B0-66A456C8B06C}"/>
                </a:ext>
              </a:extLst>
            </p:cNvPr>
            <p:cNvGrpSpPr/>
            <p:nvPr/>
          </p:nvGrpSpPr>
          <p:grpSpPr>
            <a:xfrm>
              <a:off x="10485213" y="1305458"/>
              <a:ext cx="844732" cy="557349"/>
              <a:chOff x="1193074" y="2211977"/>
              <a:chExt cx="844732" cy="557349"/>
            </a:xfrm>
          </p:grpSpPr>
          <p:sp>
            <p:nvSpPr>
              <p:cNvPr id="25" name="타원 24">
                <a:extLst>
                  <a:ext uri="{FF2B5EF4-FFF2-40B4-BE49-F238E27FC236}">
                    <a16:creationId xmlns:a16="http://schemas.microsoft.com/office/drawing/2014/main" id="{0F0F9AF6-C42F-342F-8E25-29004C4E7DA2}"/>
                  </a:ext>
                </a:extLst>
              </p:cNvPr>
              <p:cNvSpPr/>
              <p:nvPr/>
            </p:nvSpPr>
            <p:spPr>
              <a:xfrm>
                <a:off x="1193074" y="2211977"/>
                <a:ext cx="844732" cy="55734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CBD14565-D5FE-FE5C-0A24-58FFB1E3679C}"/>
                  </a:ext>
                </a:extLst>
              </p:cNvPr>
              <p:cNvSpPr/>
              <p:nvPr/>
            </p:nvSpPr>
            <p:spPr>
              <a:xfrm>
                <a:off x="1454332" y="2383972"/>
                <a:ext cx="45719" cy="23295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F42F558A-4F74-6589-4508-8A3990A83D3E}"/>
                  </a:ext>
                </a:extLst>
              </p:cNvPr>
              <p:cNvSpPr/>
              <p:nvPr/>
            </p:nvSpPr>
            <p:spPr>
              <a:xfrm>
                <a:off x="1715590" y="2383972"/>
                <a:ext cx="45719" cy="23295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47E94A13-E54D-81B4-83F9-887573AD9D11}"/>
                </a:ext>
              </a:extLst>
            </p:cNvPr>
            <p:cNvGrpSpPr/>
            <p:nvPr/>
          </p:nvGrpSpPr>
          <p:grpSpPr>
            <a:xfrm>
              <a:off x="1800902" y="4118053"/>
              <a:ext cx="844732" cy="557349"/>
              <a:chOff x="1193074" y="2211977"/>
              <a:chExt cx="844732" cy="557349"/>
            </a:xfrm>
            <a:solidFill>
              <a:schemeClr val="accent4">
                <a:lumMod val="40000"/>
                <a:lumOff val="60000"/>
              </a:schemeClr>
            </a:solidFill>
          </p:grpSpPr>
          <p:sp>
            <p:nvSpPr>
              <p:cNvPr id="32" name="타원 31">
                <a:extLst>
                  <a:ext uri="{FF2B5EF4-FFF2-40B4-BE49-F238E27FC236}">
                    <a16:creationId xmlns:a16="http://schemas.microsoft.com/office/drawing/2014/main" id="{16AE51F7-4490-B8FD-C6BC-716904C0BBC6}"/>
                  </a:ext>
                </a:extLst>
              </p:cNvPr>
              <p:cNvSpPr/>
              <p:nvPr/>
            </p:nvSpPr>
            <p:spPr>
              <a:xfrm>
                <a:off x="1193074" y="2211977"/>
                <a:ext cx="844732" cy="557349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6E24E272-DA66-297C-1CB0-8F8C12B3C1DE}"/>
                  </a:ext>
                </a:extLst>
              </p:cNvPr>
              <p:cNvSpPr/>
              <p:nvPr/>
            </p:nvSpPr>
            <p:spPr>
              <a:xfrm>
                <a:off x="1454332" y="2383972"/>
                <a:ext cx="45719" cy="232954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B5BACD5F-5BB5-DAD9-6058-DF43875051E1}"/>
                  </a:ext>
                </a:extLst>
              </p:cNvPr>
              <p:cNvSpPr/>
              <p:nvPr/>
            </p:nvSpPr>
            <p:spPr>
              <a:xfrm>
                <a:off x="1715590" y="2383972"/>
                <a:ext cx="45719" cy="232954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9" name="번개 38">
              <a:extLst>
                <a:ext uri="{FF2B5EF4-FFF2-40B4-BE49-F238E27FC236}">
                  <a16:creationId xmlns:a16="http://schemas.microsoft.com/office/drawing/2014/main" id="{3B53C0DD-3623-BB84-945C-AA3B7DC41A81}"/>
                </a:ext>
              </a:extLst>
            </p:cNvPr>
            <p:cNvSpPr/>
            <p:nvPr/>
          </p:nvSpPr>
          <p:spPr>
            <a:xfrm rot="20231010">
              <a:off x="9338534" y="3928757"/>
              <a:ext cx="298699" cy="368484"/>
            </a:xfrm>
            <a:prstGeom prst="lightningBol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번개 39">
              <a:extLst>
                <a:ext uri="{FF2B5EF4-FFF2-40B4-BE49-F238E27FC236}">
                  <a16:creationId xmlns:a16="http://schemas.microsoft.com/office/drawing/2014/main" id="{607D9D0B-8185-65CC-3F16-32D1CB628F0C}"/>
                </a:ext>
              </a:extLst>
            </p:cNvPr>
            <p:cNvSpPr/>
            <p:nvPr/>
          </p:nvSpPr>
          <p:spPr>
            <a:xfrm rot="9073893" flipV="1">
              <a:off x="10314147" y="3920425"/>
              <a:ext cx="333273" cy="214747"/>
            </a:xfrm>
            <a:prstGeom prst="lightningBol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D04CF23D-C1B8-9C4D-7667-FEC164E1E9C1}"/>
                </a:ext>
              </a:extLst>
            </p:cNvPr>
            <p:cNvSpPr/>
            <p:nvPr/>
          </p:nvSpPr>
          <p:spPr>
            <a:xfrm>
              <a:off x="8115252" y="4409987"/>
              <a:ext cx="1510284" cy="12555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8CC2F3AB-5D6F-4C83-E997-A4E659C4A6E7}"/>
                </a:ext>
              </a:extLst>
            </p:cNvPr>
            <p:cNvSpPr/>
            <p:nvPr/>
          </p:nvSpPr>
          <p:spPr>
            <a:xfrm>
              <a:off x="10574803" y="4406038"/>
              <a:ext cx="1510284" cy="12555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95EC78B0-1AFF-C685-F922-22A10DB29E10}"/>
                </a:ext>
              </a:extLst>
            </p:cNvPr>
            <p:cNvSpPr/>
            <p:nvPr/>
          </p:nvSpPr>
          <p:spPr>
            <a:xfrm>
              <a:off x="9605153" y="4431970"/>
              <a:ext cx="147744" cy="45719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9D87905D-7EF1-677C-09B0-772860F798EC}"/>
                </a:ext>
              </a:extLst>
            </p:cNvPr>
            <p:cNvSpPr/>
            <p:nvPr/>
          </p:nvSpPr>
          <p:spPr>
            <a:xfrm>
              <a:off x="10456769" y="4461842"/>
              <a:ext cx="147744" cy="45719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10C959E4-04E9-D601-07C2-CA7CE663F554}"/>
                </a:ext>
              </a:extLst>
            </p:cNvPr>
            <p:cNvGrpSpPr/>
            <p:nvPr/>
          </p:nvGrpSpPr>
          <p:grpSpPr>
            <a:xfrm>
              <a:off x="9591961" y="4231494"/>
              <a:ext cx="955416" cy="509022"/>
              <a:chOff x="1193074" y="2211977"/>
              <a:chExt cx="844732" cy="557349"/>
            </a:xfrm>
            <a:solidFill>
              <a:schemeClr val="accent4">
                <a:lumMod val="40000"/>
                <a:lumOff val="60000"/>
              </a:schemeClr>
            </a:solidFill>
          </p:grpSpPr>
          <p:sp>
            <p:nvSpPr>
              <p:cNvPr id="42" name="타원 41">
                <a:extLst>
                  <a:ext uri="{FF2B5EF4-FFF2-40B4-BE49-F238E27FC236}">
                    <a16:creationId xmlns:a16="http://schemas.microsoft.com/office/drawing/2014/main" id="{DE905A5D-3506-525A-E6C1-95689BBFDDCD}"/>
                  </a:ext>
                </a:extLst>
              </p:cNvPr>
              <p:cNvSpPr/>
              <p:nvPr/>
            </p:nvSpPr>
            <p:spPr>
              <a:xfrm>
                <a:off x="1193074" y="2211977"/>
                <a:ext cx="844732" cy="557349"/>
              </a:xfrm>
              <a:prstGeom prst="ellipse">
                <a:avLst/>
              </a:prstGeom>
              <a:solidFill>
                <a:schemeClr val="accent4">
                  <a:lumMod val="40000"/>
                  <a:lumOff val="60000"/>
                  <a:alpha val="41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F993A041-D72E-8A83-A2A2-AAA098E21B24}"/>
                  </a:ext>
                </a:extLst>
              </p:cNvPr>
              <p:cNvSpPr/>
              <p:nvPr/>
            </p:nvSpPr>
            <p:spPr>
              <a:xfrm>
                <a:off x="1454332" y="2383972"/>
                <a:ext cx="45719" cy="232954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490C3D28-0D30-7B0A-DAB0-3F584601A058}"/>
                  </a:ext>
                </a:extLst>
              </p:cNvPr>
              <p:cNvSpPr/>
              <p:nvPr/>
            </p:nvSpPr>
            <p:spPr>
              <a:xfrm>
                <a:off x="1715590" y="2383972"/>
                <a:ext cx="45719" cy="232954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20600EC9-C0CB-D4A3-B11B-FC7FAC271230}"/>
                </a:ext>
              </a:extLst>
            </p:cNvPr>
            <p:cNvSpPr/>
            <p:nvPr/>
          </p:nvSpPr>
          <p:spPr>
            <a:xfrm>
              <a:off x="8051983" y="1372910"/>
              <a:ext cx="586251" cy="3415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CD8CBAC5-1A23-955B-83EB-B1E081969215}"/>
                </a:ext>
              </a:extLst>
            </p:cNvPr>
            <p:cNvSpPr/>
            <p:nvPr/>
          </p:nvSpPr>
          <p:spPr>
            <a:xfrm>
              <a:off x="11302765" y="1404200"/>
              <a:ext cx="586251" cy="3415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D321EF56-C8EF-47D9-BB85-9AFCDEF69ECB}"/>
                </a:ext>
              </a:extLst>
            </p:cNvPr>
            <p:cNvSpPr/>
            <p:nvPr/>
          </p:nvSpPr>
          <p:spPr>
            <a:xfrm>
              <a:off x="1503671" y="1997173"/>
              <a:ext cx="1420582" cy="3693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ko-KR" altLang="en-US" b="1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부착 </a:t>
              </a:r>
              <a:r>
                <a:rPr lang="ko-KR" altLang="en-US" b="1" cap="none" spc="0" dirty="0" err="1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슬라임</a:t>
              </a:r>
              <a:endParaRPr lang="ko-KR" altLang="en-US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CBD436CC-0D93-7E16-CA95-CA2C1BB817FA}"/>
                </a:ext>
              </a:extLst>
            </p:cNvPr>
            <p:cNvSpPr/>
            <p:nvPr/>
          </p:nvSpPr>
          <p:spPr>
            <a:xfrm>
              <a:off x="3416258" y="2012447"/>
              <a:ext cx="4395991" cy="394376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ko-KR" altLang="en-US" b="1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발사 위치에 </a:t>
              </a:r>
              <a:r>
                <a:rPr lang="ko-KR" altLang="en-US" b="1" cap="none" spc="0" dirty="0" err="1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슬라임</a:t>
              </a:r>
              <a:r>
                <a:rPr lang="ko-KR" altLang="en-US" b="1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개체 간 부착된다</a:t>
              </a:r>
              <a:r>
                <a:rPr lang="en-US" altLang="ko-KR" b="1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.</a:t>
              </a:r>
              <a:endParaRPr lang="ko-KR" altLang="en-US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AF414C57-3960-FF48-C509-BFCF52E54A55}"/>
                </a:ext>
              </a:extLst>
            </p:cNvPr>
            <p:cNvCxnSpPr>
              <a:cxnSpLocks/>
            </p:cNvCxnSpPr>
            <p:nvPr/>
          </p:nvCxnSpPr>
          <p:spPr>
            <a:xfrm>
              <a:off x="3435575" y="1200915"/>
              <a:ext cx="0" cy="397274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id="{FC1EE620-E0D2-4E74-6D60-6C3F7B424ED9}"/>
                </a:ext>
              </a:extLst>
            </p:cNvPr>
            <p:cNvCxnSpPr>
              <a:cxnSpLocks/>
            </p:cNvCxnSpPr>
            <p:nvPr/>
          </p:nvCxnSpPr>
          <p:spPr>
            <a:xfrm>
              <a:off x="7747205" y="1246150"/>
              <a:ext cx="0" cy="397274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6875A838-1ED8-0AC8-1811-A94DD1E0197B}"/>
                </a:ext>
              </a:extLst>
            </p:cNvPr>
            <p:cNvGrpSpPr/>
            <p:nvPr/>
          </p:nvGrpSpPr>
          <p:grpSpPr>
            <a:xfrm>
              <a:off x="8999313" y="1340830"/>
              <a:ext cx="844732" cy="557349"/>
              <a:chOff x="1193074" y="2211977"/>
              <a:chExt cx="844732" cy="557349"/>
            </a:xfrm>
          </p:grpSpPr>
          <p:sp>
            <p:nvSpPr>
              <p:cNvPr id="62" name="타원 61">
                <a:extLst>
                  <a:ext uri="{FF2B5EF4-FFF2-40B4-BE49-F238E27FC236}">
                    <a16:creationId xmlns:a16="http://schemas.microsoft.com/office/drawing/2014/main" id="{5C7B10E6-E375-A616-6559-874155D55054}"/>
                  </a:ext>
                </a:extLst>
              </p:cNvPr>
              <p:cNvSpPr/>
              <p:nvPr/>
            </p:nvSpPr>
            <p:spPr>
              <a:xfrm>
                <a:off x="1193074" y="2211977"/>
                <a:ext cx="844732" cy="55734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4" name="직사각형 63">
                <a:extLst>
                  <a:ext uri="{FF2B5EF4-FFF2-40B4-BE49-F238E27FC236}">
                    <a16:creationId xmlns:a16="http://schemas.microsoft.com/office/drawing/2014/main" id="{89E0E401-163D-92B8-452E-7F174E9118DA}"/>
                  </a:ext>
                </a:extLst>
              </p:cNvPr>
              <p:cNvSpPr/>
              <p:nvPr/>
            </p:nvSpPr>
            <p:spPr>
              <a:xfrm>
                <a:off x="1454332" y="2383972"/>
                <a:ext cx="45719" cy="23295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620DC40E-69E1-6F92-007C-4AA7531DD768}"/>
                  </a:ext>
                </a:extLst>
              </p:cNvPr>
              <p:cNvSpPr/>
              <p:nvPr/>
            </p:nvSpPr>
            <p:spPr>
              <a:xfrm>
                <a:off x="1715590" y="2383972"/>
                <a:ext cx="45719" cy="23295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66" name="그룹 65">
              <a:extLst>
                <a:ext uri="{FF2B5EF4-FFF2-40B4-BE49-F238E27FC236}">
                  <a16:creationId xmlns:a16="http://schemas.microsoft.com/office/drawing/2014/main" id="{85E5A321-B29B-2DBB-F3BF-4BAB0FC80B6B}"/>
                </a:ext>
              </a:extLst>
            </p:cNvPr>
            <p:cNvGrpSpPr/>
            <p:nvPr/>
          </p:nvGrpSpPr>
          <p:grpSpPr>
            <a:xfrm>
              <a:off x="9698176" y="1305458"/>
              <a:ext cx="844732" cy="557349"/>
              <a:chOff x="1193074" y="2211977"/>
              <a:chExt cx="844732" cy="557349"/>
            </a:xfrm>
          </p:grpSpPr>
          <p:sp>
            <p:nvSpPr>
              <p:cNvPr id="67" name="타원 66">
                <a:extLst>
                  <a:ext uri="{FF2B5EF4-FFF2-40B4-BE49-F238E27FC236}">
                    <a16:creationId xmlns:a16="http://schemas.microsoft.com/office/drawing/2014/main" id="{31B1249C-00B4-F011-7E55-7539FC99F12C}"/>
                  </a:ext>
                </a:extLst>
              </p:cNvPr>
              <p:cNvSpPr/>
              <p:nvPr/>
            </p:nvSpPr>
            <p:spPr>
              <a:xfrm>
                <a:off x="1193074" y="2211977"/>
                <a:ext cx="844732" cy="55734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8" name="직사각형 67">
                <a:extLst>
                  <a:ext uri="{FF2B5EF4-FFF2-40B4-BE49-F238E27FC236}">
                    <a16:creationId xmlns:a16="http://schemas.microsoft.com/office/drawing/2014/main" id="{D5B56CED-E7B4-30E3-9D45-1FF80AF10BE3}"/>
                  </a:ext>
                </a:extLst>
              </p:cNvPr>
              <p:cNvSpPr/>
              <p:nvPr/>
            </p:nvSpPr>
            <p:spPr>
              <a:xfrm>
                <a:off x="1454332" y="2383972"/>
                <a:ext cx="45719" cy="23295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9" name="직사각형 68">
                <a:extLst>
                  <a:ext uri="{FF2B5EF4-FFF2-40B4-BE49-F238E27FC236}">
                    <a16:creationId xmlns:a16="http://schemas.microsoft.com/office/drawing/2014/main" id="{42A17610-F9E7-0734-8F30-ADE02F2C9C02}"/>
                  </a:ext>
                </a:extLst>
              </p:cNvPr>
              <p:cNvSpPr/>
              <p:nvPr/>
            </p:nvSpPr>
            <p:spPr>
              <a:xfrm>
                <a:off x="1715590" y="2383972"/>
                <a:ext cx="45719" cy="23295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73" name="그림 72">
              <a:extLst>
                <a:ext uri="{FF2B5EF4-FFF2-40B4-BE49-F238E27FC236}">
                  <a16:creationId xmlns:a16="http://schemas.microsoft.com/office/drawing/2014/main" id="{9BB93881-4687-08DC-9F34-159747C7118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580841" y="2480535"/>
              <a:ext cx="914400" cy="914400"/>
            </a:xfrm>
            <a:prstGeom prst="rect">
              <a:avLst/>
            </a:prstGeom>
          </p:spPr>
        </p:pic>
        <p:sp>
          <p:nvSpPr>
            <p:cNvPr id="76" name="폭발: 8pt 75">
              <a:extLst>
                <a:ext uri="{FF2B5EF4-FFF2-40B4-BE49-F238E27FC236}">
                  <a16:creationId xmlns:a16="http://schemas.microsoft.com/office/drawing/2014/main" id="{AE5C92C7-07BE-9184-2703-E09CAC57049C}"/>
                </a:ext>
              </a:extLst>
            </p:cNvPr>
            <p:cNvSpPr/>
            <p:nvPr/>
          </p:nvSpPr>
          <p:spPr>
            <a:xfrm>
              <a:off x="8537781" y="2635499"/>
              <a:ext cx="949234" cy="796834"/>
            </a:xfrm>
            <a:prstGeom prst="irregularSeal1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폭발: 8pt 76">
              <a:extLst>
                <a:ext uri="{FF2B5EF4-FFF2-40B4-BE49-F238E27FC236}">
                  <a16:creationId xmlns:a16="http://schemas.microsoft.com/office/drawing/2014/main" id="{8309A43B-FA78-A4C6-CEC2-F1D25E16F224}"/>
                </a:ext>
              </a:extLst>
            </p:cNvPr>
            <p:cNvSpPr/>
            <p:nvPr/>
          </p:nvSpPr>
          <p:spPr>
            <a:xfrm>
              <a:off x="8684566" y="2804280"/>
              <a:ext cx="637903" cy="475706"/>
            </a:xfrm>
            <a:prstGeom prst="irregularSeal1">
              <a:avLst/>
            </a:prstGeom>
            <a:solidFill>
              <a:srgbClr val="FF0000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79" name="그림 78">
              <a:extLst>
                <a:ext uri="{FF2B5EF4-FFF2-40B4-BE49-F238E27FC236}">
                  <a16:creationId xmlns:a16="http://schemas.microsoft.com/office/drawing/2014/main" id="{4AE23D59-4CEF-40B1-D4DC-0E9B0D6D0E2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530641" y="2389213"/>
              <a:ext cx="1097044" cy="1097044"/>
            </a:xfrm>
            <a:prstGeom prst="rect">
              <a:avLst/>
            </a:prstGeom>
          </p:spPr>
        </p:pic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1CF94893-14BE-7765-B6DC-4CD820E735E4}"/>
                </a:ext>
              </a:extLst>
            </p:cNvPr>
            <p:cNvSpPr/>
            <p:nvPr/>
          </p:nvSpPr>
          <p:spPr>
            <a:xfrm>
              <a:off x="7812063" y="2041631"/>
              <a:ext cx="4686341" cy="39437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ko-KR" altLang="en-US" b="1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두 구간을 연결하는 다리를 만들 수 있다</a:t>
              </a:r>
              <a:r>
                <a:rPr lang="en-US" altLang="ko-KR" b="1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.</a:t>
              </a:r>
              <a:endParaRPr lang="ko-KR" altLang="en-US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FE2DFE7B-152D-E02F-0F7C-537EF7B3D9D1}"/>
                </a:ext>
              </a:extLst>
            </p:cNvPr>
            <p:cNvSpPr/>
            <p:nvPr/>
          </p:nvSpPr>
          <p:spPr>
            <a:xfrm>
              <a:off x="3634773" y="3334759"/>
              <a:ext cx="4059333" cy="398031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ko-KR" altLang="en-US" b="1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발사 시 일정 시간 뒤에 폭발한다</a:t>
              </a:r>
              <a:r>
                <a:rPr lang="en-US" altLang="ko-KR" b="1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.</a:t>
              </a:r>
              <a:endParaRPr lang="ko-KR" altLang="en-US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0E3C3173-4272-5501-54CC-5E2E1811F8B9}"/>
                </a:ext>
              </a:extLst>
            </p:cNvPr>
            <p:cNvSpPr/>
            <p:nvPr/>
          </p:nvSpPr>
          <p:spPr>
            <a:xfrm>
              <a:off x="1475704" y="3334760"/>
              <a:ext cx="1420582" cy="3693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ko-KR" altLang="en-US" b="1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폭발 </a:t>
              </a:r>
              <a:r>
                <a:rPr lang="ko-KR" altLang="en-US" b="1" cap="none" spc="0" dirty="0" err="1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슬라임</a:t>
              </a:r>
              <a:endParaRPr lang="ko-KR" altLang="en-US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83" name="번개 82">
              <a:extLst>
                <a:ext uri="{FF2B5EF4-FFF2-40B4-BE49-F238E27FC236}">
                  <a16:creationId xmlns:a16="http://schemas.microsoft.com/office/drawing/2014/main" id="{8E7904F6-9990-E781-3B4D-B22FA0AFB4DA}"/>
                </a:ext>
              </a:extLst>
            </p:cNvPr>
            <p:cNvSpPr/>
            <p:nvPr/>
          </p:nvSpPr>
          <p:spPr>
            <a:xfrm rot="20231010">
              <a:off x="4716949" y="3906108"/>
              <a:ext cx="298699" cy="368484"/>
            </a:xfrm>
            <a:prstGeom prst="lightningBol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" name="번개 83">
              <a:extLst>
                <a:ext uri="{FF2B5EF4-FFF2-40B4-BE49-F238E27FC236}">
                  <a16:creationId xmlns:a16="http://schemas.microsoft.com/office/drawing/2014/main" id="{167A999E-AF16-5D41-C6EE-979226AE4147}"/>
                </a:ext>
              </a:extLst>
            </p:cNvPr>
            <p:cNvSpPr/>
            <p:nvPr/>
          </p:nvSpPr>
          <p:spPr>
            <a:xfrm rot="9073893" flipV="1">
              <a:off x="5613195" y="3770321"/>
              <a:ext cx="669244" cy="283993"/>
            </a:xfrm>
            <a:prstGeom prst="lightningBol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85" name="그룹 84">
              <a:extLst>
                <a:ext uri="{FF2B5EF4-FFF2-40B4-BE49-F238E27FC236}">
                  <a16:creationId xmlns:a16="http://schemas.microsoft.com/office/drawing/2014/main" id="{CF61A975-D4C8-0CD9-324F-21F2B02F8DF7}"/>
                </a:ext>
              </a:extLst>
            </p:cNvPr>
            <p:cNvGrpSpPr/>
            <p:nvPr/>
          </p:nvGrpSpPr>
          <p:grpSpPr>
            <a:xfrm>
              <a:off x="4970376" y="4208845"/>
              <a:ext cx="955416" cy="509022"/>
              <a:chOff x="1193074" y="2211977"/>
              <a:chExt cx="844732" cy="557349"/>
            </a:xfrm>
            <a:solidFill>
              <a:schemeClr val="accent4">
                <a:lumMod val="40000"/>
                <a:lumOff val="60000"/>
              </a:schemeClr>
            </a:solidFill>
          </p:grpSpPr>
          <p:sp>
            <p:nvSpPr>
              <p:cNvPr id="86" name="타원 85">
                <a:extLst>
                  <a:ext uri="{FF2B5EF4-FFF2-40B4-BE49-F238E27FC236}">
                    <a16:creationId xmlns:a16="http://schemas.microsoft.com/office/drawing/2014/main" id="{2E46F465-0848-16D4-A369-E34AE9C91F28}"/>
                  </a:ext>
                </a:extLst>
              </p:cNvPr>
              <p:cNvSpPr/>
              <p:nvPr/>
            </p:nvSpPr>
            <p:spPr>
              <a:xfrm>
                <a:off x="1193074" y="2211977"/>
                <a:ext cx="844732" cy="557349"/>
              </a:xfrm>
              <a:prstGeom prst="ellipse">
                <a:avLst/>
              </a:prstGeom>
              <a:solidFill>
                <a:schemeClr val="accent4">
                  <a:lumMod val="40000"/>
                  <a:lumOff val="60000"/>
                  <a:alpha val="41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99AD6546-4099-725D-B8B3-07496B067614}"/>
                  </a:ext>
                </a:extLst>
              </p:cNvPr>
              <p:cNvSpPr/>
              <p:nvPr/>
            </p:nvSpPr>
            <p:spPr>
              <a:xfrm>
                <a:off x="1454332" y="2383972"/>
                <a:ext cx="45719" cy="232954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2E55A66A-5C4A-545C-1F0D-F1B7A36F0C2F}"/>
                  </a:ext>
                </a:extLst>
              </p:cNvPr>
              <p:cNvSpPr/>
              <p:nvPr/>
            </p:nvSpPr>
            <p:spPr>
              <a:xfrm>
                <a:off x="1715590" y="2383972"/>
                <a:ext cx="45719" cy="232954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348645F5-DD2F-80B6-7DAB-98258D7900B5}"/>
                </a:ext>
              </a:extLst>
            </p:cNvPr>
            <p:cNvSpPr/>
            <p:nvPr/>
          </p:nvSpPr>
          <p:spPr>
            <a:xfrm>
              <a:off x="8029986" y="3454858"/>
              <a:ext cx="4116855" cy="397761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ko-KR" altLang="en-US" b="1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파괴 가능 오브젝트를 부순다</a:t>
              </a:r>
              <a:r>
                <a:rPr lang="en-US" altLang="ko-KR" b="1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.</a:t>
              </a:r>
              <a:endParaRPr lang="ko-KR" altLang="en-US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15B40D76-2490-4AD3-6F44-BE6E518C33EE}"/>
                </a:ext>
              </a:extLst>
            </p:cNvPr>
            <p:cNvSpPr/>
            <p:nvPr/>
          </p:nvSpPr>
          <p:spPr>
            <a:xfrm>
              <a:off x="1528037" y="4740516"/>
              <a:ext cx="1420582" cy="3693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ko-KR" altLang="en-US" b="1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전기 </a:t>
              </a:r>
              <a:r>
                <a:rPr lang="ko-KR" altLang="en-US" b="1" cap="none" spc="0" dirty="0" err="1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슬라임</a:t>
              </a:r>
              <a:endParaRPr lang="ko-KR" altLang="en-US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23D2589E-6600-E0B5-BBB2-7E2D2E7D50D5}"/>
                </a:ext>
              </a:extLst>
            </p:cNvPr>
            <p:cNvSpPr/>
            <p:nvPr/>
          </p:nvSpPr>
          <p:spPr>
            <a:xfrm>
              <a:off x="3657824" y="4772173"/>
              <a:ext cx="3961905" cy="39437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ko-KR" altLang="en-US" b="1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전류가 흐른다</a:t>
              </a:r>
              <a:r>
                <a:rPr lang="en-US" altLang="ko-KR" b="1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.</a:t>
              </a:r>
              <a:endParaRPr lang="ko-KR" altLang="en-US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34C1E559-5157-C7E8-4F5B-4369C1963521}"/>
                </a:ext>
              </a:extLst>
            </p:cNvPr>
            <p:cNvSpPr/>
            <p:nvPr/>
          </p:nvSpPr>
          <p:spPr>
            <a:xfrm>
              <a:off x="8029987" y="4791321"/>
              <a:ext cx="4055100" cy="369332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ko-KR" altLang="en-US" b="1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전기를 연결 하여 문을 연다</a:t>
              </a: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6211723-F0AC-D8AB-7865-9AACEB3FF3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A9F51C-9C27-496B-9AE9-11A102434E16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28" name="제목 1">
            <a:extLst>
              <a:ext uri="{FF2B5EF4-FFF2-40B4-BE49-F238E27FC236}">
                <a16:creationId xmlns:a16="http://schemas.microsoft.com/office/drawing/2014/main" id="{B50335F5-2F49-15D6-08D2-0A309DF97D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7159" y="363716"/>
            <a:ext cx="10160479" cy="730430"/>
          </a:xfrm>
        </p:spPr>
        <p:txBody>
          <a:bodyPr>
            <a:normAutofit/>
          </a:bodyPr>
          <a:lstStyle/>
          <a:p>
            <a:r>
              <a:rPr lang="ko-KR" altLang="en-US" sz="3600" b="1" cap="none" spc="0" dirty="0">
                <a:ln w="0"/>
                <a:solidFill>
                  <a:schemeClr val="tx1"/>
                </a:solidFill>
              </a:rPr>
              <a:t>게임 소개 및 특징</a:t>
            </a:r>
          </a:p>
        </p:txBody>
      </p:sp>
    </p:spTree>
    <p:extLst>
      <p:ext uri="{BB962C8B-B14F-4D97-AF65-F5344CB8AC3E}">
        <p14:creationId xmlns:p14="http://schemas.microsoft.com/office/powerpoint/2010/main" val="12471859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66C6206-7546-BDD7-C92A-7692EF125A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A9F51C-9C27-496B-9AE9-11A102434E16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8940CFFF-0A4E-7700-A278-955F9D8AAC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7159" y="363716"/>
            <a:ext cx="10160479" cy="730430"/>
          </a:xfrm>
        </p:spPr>
        <p:txBody>
          <a:bodyPr>
            <a:normAutofit/>
          </a:bodyPr>
          <a:lstStyle/>
          <a:p>
            <a:r>
              <a:rPr lang="ko-KR" altLang="en-US" b="1" dirty="0"/>
              <a:t>게임방법</a:t>
            </a:r>
            <a:endParaRPr lang="en-US" altLang="ko-KR" b="1" dirty="0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B33F7268-B1C7-C966-69BE-448794F9DC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7159" y="1549579"/>
            <a:ext cx="10160479" cy="4351338"/>
          </a:xfrm>
        </p:spPr>
        <p:txBody>
          <a:bodyPr>
            <a:normAutofit/>
          </a:bodyPr>
          <a:lstStyle/>
          <a:p>
            <a:r>
              <a:rPr lang="ko-KR" altLang="en-US" dirty="0"/>
              <a:t>게임의 진행 흐름 설명 필요 </a:t>
            </a:r>
            <a:r>
              <a:rPr lang="en-US" altLang="ko-KR" dirty="0"/>
              <a:t>(</a:t>
            </a:r>
            <a:r>
              <a:rPr lang="ko-KR" altLang="en-US" dirty="0"/>
              <a:t>진행을 막는 문과 퍼즐 수행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ko-KR" altLang="en-US" dirty="0"/>
              <a:t>필요한 애니메이션이나 리소스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조작법 설명 필요</a:t>
            </a:r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87C9FF-1318-60BE-13EF-A66FE0AE31FD}"/>
              </a:ext>
            </a:extLst>
          </p:cNvPr>
          <p:cNvSpPr txBox="1"/>
          <p:nvPr/>
        </p:nvSpPr>
        <p:spPr>
          <a:xfrm>
            <a:off x="5275385" y="4484076"/>
            <a:ext cx="2781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(</a:t>
            </a:r>
            <a:r>
              <a:rPr lang="ko-KR" altLang="en-US" dirty="0"/>
              <a:t>좀 더 자세한 논의 필요</a:t>
            </a:r>
            <a:r>
              <a:rPr lang="en-US" altLang="ko-KR" dirty="0"/>
              <a:t>.)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661339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66C6206-7546-BDD7-C92A-7692EF125A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A9F51C-9C27-496B-9AE9-11A102434E16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8940CFFF-0A4E-7700-A278-955F9D8AAC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7159" y="363716"/>
            <a:ext cx="10160479" cy="730430"/>
          </a:xfrm>
        </p:spPr>
        <p:txBody>
          <a:bodyPr>
            <a:normAutofit/>
          </a:bodyPr>
          <a:lstStyle/>
          <a:p>
            <a:r>
              <a:rPr lang="ko-KR" altLang="en-US" b="1" dirty="0"/>
              <a:t>개발환경</a:t>
            </a:r>
            <a:endParaRPr lang="en-US" altLang="ko-KR" b="1" dirty="0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2A47D0A8-6586-248F-A986-6D7CB2C5B4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7159" y="1549579"/>
            <a:ext cx="10160479" cy="4351338"/>
          </a:xfrm>
        </p:spPr>
        <p:txBody>
          <a:bodyPr>
            <a:normAutofit/>
          </a:bodyPr>
          <a:lstStyle/>
          <a:p>
            <a:r>
              <a:rPr lang="ko-KR" altLang="en-US" dirty="0" err="1"/>
              <a:t>깃허브</a:t>
            </a:r>
            <a:endParaRPr lang="en-US" altLang="ko-KR" dirty="0"/>
          </a:p>
          <a:p>
            <a:r>
              <a:rPr lang="ko-KR" altLang="en-US" dirty="0" err="1"/>
              <a:t>블랜더</a:t>
            </a:r>
            <a:endParaRPr lang="en-US" altLang="ko-KR" dirty="0"/>
          </a:p>
          <a:p>
            <a:r>
              <a:rPr lang="ko-KR" altLang="en-US" dirty="0" err="1"/>
              <a:t>언리얼</a:t>
            </a:r>
            <a:r>
              <a:rPr lang="ko-KR" altLang="en-US" dirty="0"/>
              <a:t> 엔진</a:t>
            </a:r>
            <a:r>
              <a:rPr lang="en-US" altLang="ko-KR" dirty="0"/>
              <a:t>5</a:t>
            </a:r>
          </a:p>
          <a:p>
            <a:r>
              <a:rPr lang="ko-KR" altLang="en-US" dirty="0" err="1"/>
              <a:t>비주얼스튜디오</a:t>
            </a:r>
            <a:r>
              <a:rPr lang="en-US" altLang="ko-KR" dirty="0"/>
              <a:t>2022</a:t>
            </a:r>
          </a:p>
          <a:p>
            <a:r>
              <a:rPr lang="ko-KR" altLang="en-US" dirty="0"/>
              <a:t>프로젝트 관리 프로그램</a:t>
            </a:r>
            <a:r>
              <a:rPr lang="en-US" altLang="ko-KR" dirty="0"/>
              <a:t>(Trello, asana)</a:t>
            </a:r>
          </a:p>
          <a:p>
            <a:r>
              <a:rPr lang="ko-KR" altLang="en-US" dirty="0"/>
              <a:t>포토샵</a:t>
            </a:r>
            <a:r>
              <a:rPr lang="en-US" altLang="ko-KR" dirty="0"/>
              <a:t>2023</a:t>
            </a:r>
          </a:p>
          <a:p>
            <a:r>
              <a:rPr lang="ko-KR" altLang="en-US" dirty="0"/>
              <a:t>구글 </a:t>
            </a:r>
            <a:r>
              <a:rPr lang="en-US" altLang="ko-KR" dirty="0"/>
              <a:t>docs</a:t>
            </a:r>
          </a:p>
          <a:p>
            <a:r>
              <a:rPr lang="ko-KR" altLang="en-US" dirty="0"/>
              <a:t>구글 드라이브</a:t>
            </a:r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9896414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66C6206-7546-BDD7-C92A-7692EF125A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A9F51C-9C27-496B-9AE9-11A102434E16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8940CFFF-0A4E-7700-A278-955F9D8AAC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7159" y="363716"/>
            <a:ext cx="10160479" cy="730430"/>
          </a:xfrm>
        </p:spPr>
        <p:txBody>
          <a:bodyPr>
            <a:normAutofit/>
          </a:bodyPr>
          <a:lstStyle/>
          <a:p>
            <a:r>
              <a:rPr lang="ko-KR" altLang="en-US" b="1" dirty="0"/>
              <a:t>기술적 요소 및 중점 연구분야</a:t>
            </a:r>
            <a:endParaRPr lang="en-US" altLang="ko-KR" b="1" dirty="0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3A9B18FD-A79B-4B35-1AB5-E4D3A9860B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7159" y="1549579"/>
            <a:ext cx="10160479" cy="4351338"/>
          </a:xfrm>
        </p:spPr>
        <p:txBody>
          <a:bodyPr>
            <a:normAutofit/>
          </a:bodyPr>
          <a:lstStyle/>
          <a:p>
            <a:r>
              <a:rPr lang="ko-KR" altLang="en-US" dirty="0"/>
              <a:t>빨아들이는 총에 의한 물리 연산과 </a:t>
            </a:r>
            <a:r>
              <a:rPr lang="ko-KR" altLang="en-US" dirty="0" err="1"/>
              <a:t>모핑</a:t>
            </a:r>
            <a:r>
              <a:rPr lang="ko-KR" altLang="en-US" dirty="0"/>
              <a:t> 애니메이션을 구현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PBR(</a:t>
            </a:r>
            <a:r>
              <a:rPr lang="ko-KR" altLang="en-US" dirty="0" err="1"/>
              <a:t>물리기반렌더링</a:t>
            </a:r>
            <a:r>
              <a:rPr lang="en-US" altLang="ko-KR" dirty="0"/>
              <a:t>)</a:t>
            </a:r>
            <a:r>
              <a:rPr lang="ko-KR" altLang="en-US" dirty="0"/>
              <a:t>에 의한 </a:t>
            </a:r>
            <a:r>
              <a:rPr lang="ko-KR" altLang="en-US" dirty="0" err="1"/>
              <a:t>라이팅</a:t>
            </a:r>
            <a:r>
              <a:rPr lang="en-US" altLang="ko-KR" dirty="0"/>
              <a:t>, </a:t>
            </a:r>
            <a:r>
              <a:rPr lang="ko-KR" altLang="en-US" dirty="0"/>
              <a:t>재질</a:t>
            </a:r>
            <a:r>
              <a:rPr lang="en-US" altLang="ko-KR" dirty="0"/>
              <a:t>, </a:t>
            </a:r>
            <a:r>
              <a:rPr lang="ko-KR" altLang="en-US" dirty="0"/>
              <a:t>입체감 표현을 구현</a:t>
            </a:r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4670861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443</TotalTime>
  <Words>589</Words>
  <Application>Microsoft Office PowerPoint</Application>
  <PresentationFormat>와이드스크린</PresentationFormat>
  <Paragraphs>135</Paragraphs>
  <Slides>15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0" baseType="lpstr">
      <vt:lpstr>Malgun Gothic</vt:lpstr>
      <vt:lpstr>Malgun Gothic</vt:lpstr>
      <vt:lpstr>Arial</vt:lpstr>
      <vt:lpstr>Wingdings</vt:lpstr>
      <vt:lpstr>Office 테마</vt:lpstr>
      <vt:lpstr>Project 슬라임(가제)</vt:lpstr>
      <vt:lpstr>목차</vt:lpstr>
      <vt:lpstr>연구목적</vt:lpstr>
      <vt:lpstr>게임 소개 및 특징</vt:lpstr>
      <vt:lpstr>게임 소개 및 특징</vt:lpstr>
      <vt:lpstr>게임 소개 및 특징</vt:lpstr>
      <vt:lpstr>게임방법</vt:lpstr>
      <vt:lpstr>개발환경</vt:lpstr>
      <vt:lpstr>기술적 요소 및 중점 연구분야</vt:lpstr>
      <vt:lpstr>개인별 준비 현황</vt:lpstr>
      <vt:lpstr>타 게임과의 비교</vt:lpstr>
      <vt:lpstr>개발일정 및 구성원 역할 분담</vt:lpstr>
      <vt:lpstr>부록: 구현 순서</vt:lpstr>
      <vt:lpstr>부록: 구현 내용</vt:lpstr>
      <vt:lpstr>부록: 앞으로의 과제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졸작_상담_제안서</dc:title>
  <dc:creator>고윤범(2019184001)</dc:creator>
  <cp:lastModifiedBy>고윤범(2019184001)</cp:lastModifiedBy>
  <cp:revision>13</cp:revision>
  <dcterms:created xsi:type="dcterms:W3CDTF">2023-05-28T06:02:04Z</dcterms:created>
  <dcterms:modified xsi:type="dcterms:W3CDTF">2023-06-23T12:36:12Z</dcterms:modified>
</cp:coreProperties>
</file>